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y="5143500" cx="9144000"/>
  <p:notesSz cx="10058400" cy="7772400"/>
  <p:embeddedFontLst>
    <p:embeddedFont>
      <p:font typeface="Anton"/>
      <p:regular r:id="rId20"/>
    </p:embeddedFont>
    <p:embeddedFont>
      <p:font typeface="Arial Narrow"/>
      <p:regular r:id="rId21"/>
      <p:bold r:id="rId22"/>
      <p:italic r:id="rId23"/>
      <p:boldItalic r:id="rId24"/>
    </p:embeddedFont>
    <p:embeddedFont>
      <p:font typeface="Montserrat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906">
          <p15:clr>
            <a:srgbClr val="A4A3A4"/>
          </p15:clr>
        </p15:guide>
        <p15:guide id="2" pos="1964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9" roundtripDataSignature="AMtx7mgFVHBc9SGezGkkKvh58PXSkJM2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3F241DD-D9D2-44AF-BD77-280B28E59FD7}">
  <a:tblStyle styleId="{D3F241DD-D9D2-44AF-BD77-280B28E59FD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906" orient="horz"/>
        <p:guide pos="196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nton-regular.fntdata"/><Relationship Id="rId22" Type="http://schemas.openxmlformats.org/officeDocument/2006/relationships/font" Target="fonts/ArialNarrow-bold.fntdata"/><Relationship Id="rId21" Type="http://schemas.openxmlformats.org/officeDocument/2006/relationships/font" Target="fonts/ArialNarrow-regular.fntdata"/><Relationship Id="rId24" Type="http://schemas.openxmlformats.org/officeDocument/2006/relationships/font" Target="fonts/ArialNarrow-boldItalic.fntdata"/><Relationship Id="rId23" Type="http://schemas.openxmlformats.org/officeDocument/2006/relationships/font" Target="fonts/ArialNarrow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customschemas.google.com/relationships/presentationmetadata" Target="meta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4359275" cy="388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697538" y="0"/>
            <a:ext cx="4359275" cy="388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698750" y="971550"/>
            <a:ext cx="4660900" cy="26225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 txBox="1"/>
          <p:nvPr>
            <p:ph idx="1" type="body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1:notes"/>
          <p:cNvSpPr/>
          <p:nvPr>
            <p:ph idx="2" type="sldImg"/>
          </p:nvPr>
        </p:nvSpPr>
        <p:spPr>
          <a:xfrm>
            <a:off x="2698750" y="971550"/>
            <a:ext cx="4660900" cy="26225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2698750" y="971550"/>
            <a:ext cx="4660900" cy="26225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0:notes"/>
          <p:cNvSpPr txBox="1"/>
          <p:nvPr>
            <p:ph idx="1" type="body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Rule Breaker Snacks are sold in about 1400 major supermarket locations, including Kroger, Wegmans, Schnucks, Bueller’s, and Cosentino’s, and100 natural and specialty food locations.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We’re supported by several regional broker networks and distributors, plus UNFI and KeHE.  At Kroger, Rule Breaker has a velocity of just under 3 units per store per week per SKU across 267 locations.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0:notes"/>
          <p:cNvSpPr txBox="1"/>
          <p:nvPr>
            <p:ph idx="12" type="sldNum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1:notes"/>
          <p:cNvSpPr txBox="1"/>
          <p:nvPr>
            <p:ph idx="1" type="body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1:notes"/>
          <p:cNvSpPr/>
          <p:nvPr>
            <p:ph idx="2" type="sldImg"/>
          </p:nvPr>
        </p:nvSpPr>
        <p:spPr>
          <a:xfrm>
            <a:off x="2698750" y="971550"/>
            <a:ext cx="4660900" cy="26225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:notes"/>
          <p:cNvSpPr/>
          <p:nvPr>
            <p:ph idx="2" type="sldImg"/>
          </p:nvPr>
        </p:nvSpPr>
        <p:spPr>
          <a:xfrm>
            <a:off x="2698750" y="971550"/>
            <a:ext cx="4660900" cy="26225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12:notes"/>
          <p:cNvSpPr txBox="1"/>
          <p:nvPr>
            <p:ph idx="1" type="body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need for delicious, allergen-free snacks is universal.  Rule Breaker can replace the less healthy options, and leave families, especially kids, happier and healthier.  That’s what I’d like to see, and I hope you would too.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Now, who wants to come break some rules with me?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Now, who wants to come and break some rules with me?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2:notes"/>
          <p:cNvSpPr txBox="1"/>
          <p:nvPr>
            <p:ph idx="12" type="sldNum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:notes"/>
          <p:cNvSpPr/>
          <p:nvPr>
            <p:ph idx="2" type="sldImg"/>
          </p:nvPr>
        </p:nvSpPr>
        <p:spPr>
          <a:xfrm>
            <a:off x="2698750" y="971550"/>
            <a:ext cx="4660900" cy="26225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" name="Google Shape;47;p2:notes"/>
          <p:cNvSpPr txBox="1"/>
          <p:nvPr>
            <p:ph idx="1" type="body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Snacks are a high repeat consumption category, and US sales are $100 billion and growing. Almost half of consumers eat 3+ snacks per day.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growing is the number of Americans with food allergies or other dietary concerns, such as wanting to eat less sugar or more plant-based foods.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you’re one of these consumers, you know that you often have to choose between satisfying your dietary needs OR your sweet tooth.  But no longer.  Rule Breaker to the rescue!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2:notes"/>
          <p:cNvSpPr txBox="1"/>
          <p:nvPr>
            <p:ph idx="12" type="sldNum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/>
          <p:nvPr>
            <p:ph idx="2" type="sldImg"/>
          </p:nvPr>
        </p:nvSpPr>
        <p:spPr>
          <a:xfrm>
            <a:off x="2698750" y="971550"/>
            <a:ext cx="4660900" cy="26225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3:notes"/>
          <p:cNvSpPr txBox="1"/>
          <p:nvPr>
            <p:ph idx="1" type="body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Snacks are a high repeat consumption category, and US sales are $100 billion and growing. Almost half of consumers eat 3+ snacks per day.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growing is the number of Americans with food allergies or other dietary concerns, such as wanting to eat less sugar or more plant-based foods.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you’re one of these consumers, you know that you often have to choose between satisfying your dietary needs OR your sweet tooth.  But no longer.  Rule Breaker to the rescue!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3:notes"/>
          <p:cNvSpPr txBox="1"/>
          <p:nvPr>
            <p:ph idx="12" type="sldNum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/>
          <p:nvPr>
            <p:ph idx="2" type="sldImg"/>
          </p:nvPr>
        </p:nvSpPr>
        <p:spPr>
          <a:xfrm>
            <a:off x="2698750" y="971550"/>
            <a:ext cx="4660900" cy="26225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4:notes"/>
          <p:cNvSpPr txBox="1"/>
          <p:nvPr>
            <p:ph idx="1" type="body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Snacks are a high repeat consumption category, and US sales are $100 billion and growing. Almost half of consumers eat 3+ snacks per day.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growing is the number of Americans with food allergies or other dietary concerns, such as wanting to eat less sugar or more plant-based foods.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you’re one of these consumers, you know that you often have to choose between satisfying your dietary needs OR your sweet tooth.  But no longer.  Rule Breaker to the rescue!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4:notes"/>
          <p:cNvSpPr txBox="1"/>
          <p:nvPr>
            <p:ph idx="12" type="sldNum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:notes"/>
          <p:cNvSpPr/>
          <p:nvPr>
            <p:ph idx="2" type="sldImg"/>
          </p:nvPr>
        </p:nvSpPr>
        <p:spPr>
          <a:xfrm>
            <a:off x="2698750" y="971550"/>
            <a:ext cx="4660900" cy="26225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5:notes"/>
          <p:cNvSpPr txBox="1"/>
          <p:nvPr>
            <p:ph idx="1" type="body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Snacks are a high repeat consumption category, and US sales are $100 billion and growing. Almost half of consumers eat 3+ snacks per day.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growing is the number of Americans with food allergies or other dietary concerns, such as wanting to eat less sugar or more plant-based foods.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you’re one of these consumers, you know that you often have to choose between satisfying your dietary needs OR your sweet tooth.  But no longer.  Rule Breaker to the rescue!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Rule Breaker’s total sales in the US are $1.5M and they have 1% of market share in the US.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5:notes"/>
          <p:cNvSpPr txBox="1"/>
          <p:nvPr>
            <p:ph idx="12" type="sldNum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/>
          <p:nvPr>
            <p:ph idx="2" type="sldImg"/>
          </p:nvPr>
        </p:nvSpPr>
        <p:spPr>
          <a:xfrm>
            <a:off x="2698750" y="971550"/>
            <a:ext cx="4660900" cy="26225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 txBox="1"/>
          <p:nvPr>
            <p:ph idx="12" type="sldNum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/>
          <p:nvPr>
            <p:ph idx="1" type="body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7:notes"/>
          <p:cNvSpPr/>
          <p:nvPr>
            <p:ph idx="2" type="sldImg"/>
          </p:nvPr>
        </p:nvSpPr>
        <p:spPr>
          <a:xfrm>
            <a:off x="2698750" y="971550"/>
            <a:ext cx="4660900" cy="26225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/>
          <p:nvPr>
            <p:ph idx="2" type="sldImg"/>
          </p:nvPr>
        </p:nvSpPr>
        <p:spPr>
          <a:xfrm>
            <a:off x="2698750" y="971550"/>
            <a:ext cx="4660900" cy="26225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8:notes"/>
          <p:cNvSpPr txBox="1"/>
          <p:nvPr>
            <p:ph idx="1" type="body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primary target is the allergy-concerned consumer. 1 in 10 adults and 1 in 13 kids have food allergies (that’s 2 per classroom), and their needs drive purchases for families, schools, and all sorts of occasions.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also appeal to the consumer who’s interested in eating more plant-based foods because they believe it’s better for their health, the animals, and the planet. And it is.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there’s the health-conscious consumer looking for less sugar and clean ingredients that she can feel good about giving her family—and that her kids will love.  Rule Breaker’s hidden nutritious beans are a bonus.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8:notes"/>
          <p:cNvSpPr txBox="1"/>
          <p:nvPr>
            <p:ph idx="12" type="sldNum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/>
          <p:nvPr>
            <p:ph idx="2" type="sldImg"/>
          </p:nvPr>
        </p:nvSpPr>
        <p:spPr>
          <a:xfrm>
            <a:off x="2698750" y="971550"/>
            <a:ext cx="4660900" cy="26225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9:notes"/>
          <p:cNvSpPr txBox="1"/>
          <p:nvPr>
            <p:ph idx="1" type="body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primary target is the allergy-concerned consumer. 1 in 10 adults and 1 in 13 kids have food allergies (that’s 2 per classroom), and their needs drive purchases for families, schools, and all sorts of occasions.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also appeal to the consumer who’s interested in eating more plant-based foods because they believe it’s better for their health, the animals, and the planet. And it is.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there’s the health-conscious consumer looking for less sugar and clean ingredients that she can feel good about giving her family—and that her kids will love.  Rule Breaker’s hidden nutritious beans are a bonus.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9:notes"/>
          <p:cNvSpPr txBox="1"/>
          <p:nvPr>
            <p:ph idx="12" type="sldNum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/>
          <p:nvPr>
            <p:ph type="title"/>
          </p:nvPr>
        </p:nvSpPr>
        <p:spPr>
          <a:xfrm>
            <a:off x="83127" y="89262"/>
            <a:ext cx="7886700" cy="689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5"/>
          <p:cNvSpPr txBox="1"/>
          <p:nvPr>
            <p:ph idx="1" type="body"/>
          </p:nvPr>
        </p:nvSpPr>
        <p:spPr>
          <a:xfrm>
            <a:off x="152557" y="1127395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F4A8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F4A8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F4A8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F4A8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F4A8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0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F4A80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F4A80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F4A80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F4A80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F4A80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/>
          <p:cNvSpPr txBox="1"/>
          <p:nvPr>
            <p:ph type="title"/>
          </p:nvPr>
        </p:nvSpPr>
        <p:spPr>
          <a:xfrm>
            <a:off x="83127" y="89262"/>
            <a:ext cx="7886700" cy="689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obj">
  <p:cSld name="OBJECT">
    <p:bg>
      <p:bgPr>
        <a:solidFill>
          <a:schemeClr val="lt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/>
          <p:nvPr/>
        </p:nvSpPr>
        <p:spPr>
          <a:xfrm>
            <a:off x="0" y="886110"/>
            <a:ext cx="9144000" cy="4257675"/>
          </a:xfrm>
          <a:custGeom>
            <a:rect b="b" l="l" r="r" t="t"/>
            <a:pathLst>
              <a:path extrusionOk="0" h="6433820" w="10058400">
                <a:moveTo>
                  <a:pt x="0" y="6433388"/>
                </a:moveTo>
                <a:lnTo>
                  <a:pt x="10058400" y="6433388"/>
                </a:lnTo>
                <a:lnTo>
                  <a:pt x="10058400" y="0"/>
                </a:lnTo>
                <a:lnTo>
                  <a:pt x="0" y="0"/>
                </a:lnTo>
                <a:lnTo>
                  <a:pt x="0" y="6433388"/>
                </a:lnTo>
                <a:close/>
              </a:path>
            </a:pathLst>
          </a:custGeom>
          <a:solidFill>
            <a:srgbClr val="FED10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7"/>
          <p:cNvSpPr txBox="1"/>
          <p:nvPr>
            <p:ph type="title"/>
          </p:nvPr>
        </p:nvSpPr>
        <p:spPr>
          <a:xfrm>
            <a:off x="938390" y="157508"/>
            <a:ext cx="7267221" cy="560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40" u="none" cap="none" strike="noStrike">
                <a:solidFill>
                  <a:srgbClr val="FED109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17"/>
          <p:cNvSpPr txBox="1"/>
          <p:nvPr>
            <p:ph idx="1" type="body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17"/>
          <p:cNvSpPr txBox="1"/>
          <p:nvPr>
            <p:ph idx="11" type="ftr"/>
          </p:nvPr>
        </p:nvSpPr>
        <p:spPr>
          <a:xfrm>
            <a:off x="3108960" y="4783455"/>
            <a:ext cx="2926080" cy="221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17"/>
          <p:cNvSpPr txBox="1"/>
          <p:nvPr>
            <p:ph idx="10" type="dt"/>
          </p:nvPr>
        </p:nvSpPr>
        <p:spPr>
          <a:xfrm>
            <a:off x="457200" y="4783455"/>
            <a:ext cx="2103120" cy="221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17"/>
          <p:cNvSpPr txBox="1"/>
          <p:nvPr>
            <p:ph idx="12" type="sldNum"/>
          </p:nvPr>
        </p:nvSpPr>
        <p:spPr>
          <a:xfrm>
            <a:off x="6583680" y="4783455"/>
            <a:ext cx="2103120" cy="221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/>
          <p:nvPr>
            <p:ph type="title"/>
          </p:nvPr>
        </p:nvSpPr>
        <p:spPr>
          <a:xfrm>
            <a:off x="273372" y="144493"/>
            <a:ext cx="7267221" cy="560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40" u="none" cap="none" strike="noStrike">
                <a:solidFill>
                  <a:srgbClr val="FED109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18"/>
          <p:cNvSpPr txBox="1"/>
          <p:nvPr>
            <p:ph idx="1" type="body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18"/>
          <p:cNvSpPr txBox="1"/>
          <p:nvPr>
            <p:ph idx="2" type="body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18"/>
          <p:cNvSpPr txBox="1"/>
          <p:nvPr>
            <p:ph idx="11" type="ftr"/>
          </p:nvPr>
        </p:nvSpPr>
        <p:spPr>
          <a:xfrm>
            <a:off x="3108960" y="4783455"/>
            <a:ext cx="2926080" cy="221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18"/>
          <p:cNvSpPr txBox="1"/>
          <p:nvPr>
            <p:ph idx="10" type="dt"/>
          </p:nvPr>
        </p:nvSpPr>
        <p:spPr>
          <a:xfrm>
            <a:off x="457200" y="4783455"/>
            <a:ext cx="2103120" cy="221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18"/>
          <p:cNvSpPr txBox="1"/>
          <p:nvPr>
            <p:ph idx="12" type="sldNum"/>
          </p:nvPr>
        </p:nvSpPr>
        <p:spPr>
          <a:xfrm>
            <a:off x="6583680" y="4783455"/>
            <a:ext cx="2103120" cy="221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4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83127" y="89262"/>
            <a:ext cx="7886700" cy="689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152557" y="1127395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F4A8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F4A8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F4A8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F4A80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F4A80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  <p:sldLayoutId id="2147483655" r:id="rId3"/>
    <p:sldLayoutId id="2147483656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2.jpg"/><Relationship Id="rId5" Type="http://schemas.openxmlformats.org/officeDocument/2006/relationships/image" Target="../media/image6.pn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3.jpg"/><Relationship Id="rId22" Type="http://schemas.openxmlformats.org/officeDocument/2006/relationships/image" Target="../media/image99.png"/><Relationship Id="rId21" Type="http://schemas.openxmlformats.org/officeDocument/2006/relationships/image" Target="../media/image100.png"/><Relationship Id="rId24" Type="http://schemas.openxmlformats.org/officeDocument/2006/relationships/image" Target="../media/image102.png"/><Relationship Id="rId23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2.png"/><Relationship Id="rId4" Type="http://schemas.openxmlformats.org/officeDocument/2006/relationships/image" Target="../media/image117.png"/><Relationship Id="rId9" Type="http://schemas.openxmlformats.org/officeDocument/2006/relationships/image" Target="../media/image87.png"/><Relationship Id="rId26" Type="http://schemas.openxmlformats.org/officeDocument/2006/relationships/image" Target="../media/image105.jpg"/><Relationship Id="rId25" Type="http://schemas.openxmlformats.org/officeDocument/2006/relationships/image" Target="../media/image108.png"/><Relationship Id="rId5" Type="http://schemas.openxmlformats.org/officeDocument/2006/relationships/image" Target="../media/image85.png"/><Relationship Id="rId6" Type="http://schemas.openxmlformats.org/officeDocument/2006/relationships/image" Target="../media/image81.png"/><Relationship Id="rId7" Type="http://schemas.openxmlformats.org/officeDocument/2006/relationships/image" Target="../media/image84.png"/><Relationship Id="rId8" Type="http://schemas.openxmlformats.org/officeDocument/2006/relationships/image" Target="../media/image80.png"/><Relationship Id="rId11" Type="http://schemas.openxmlformats.org/officeDocument/2006/relationships/image" Target="../media/image88.png"/><Relationship Id="rId10" Type="http://schemas.openxmlformats.org/officeDocument/2006/relationships/image" Target="../media/image91.png"/><Relationship Id="rId13" Type="http://schemas.openxmlformats.org/officeDocument/2006/relationships/image" Target="../media/image96.png"/><Relationship Id="rId12" Type="http://schemas.openxmlformats.org/officeDocument/2006/relationships/image" Target="../media/image94.png"/><Relationship Id="rId15" Type="http://schemas.openxmlformats.org/officeDocument/2006/relationships/image" Target="../media/image90.png"/><Relationship Id="rId14" Type="http://schemas.openxmlformats.org/officeDocument/2006/relationships/image" Target="../media/image95.png"/><Relationship Id="rId17" Type="http://schemas.openxmlformats.org/officeDocument/2006/relationships/image" Target="../media/image93.png"/><Relationship Id="rId16" Type="http://schemas.openxmlformats.org/officeDocument/2006/relationships/image" Target="../media/image92.png"/><Relationship Id="rId19" Type="http://schemas.openxmlformats.org/officeDocument/2006/relationships/image" Target="../media/image98.png"/><Relationship Id="rId18" Type="http://schemas.openxmlformats.org/officeDocument/2006/relationships/image" Target="../media/image9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0.png"/><Relationship Id="rId4" Type="http://schemas.openxmlformats.org/officeDocument/2006/relationships/image" Target="../media/image107.png"/><Relationship Id="rId9" Type="http://schemas.openxmlformats.org/officeDocument/2006/relationships/image" Target="../media/image114.png"/><Relationship Id="rId5" Type="http://schemas.openxmlformats.org/officeDocument/2006/relationships/image" Target="../media/image104.png"/><Relationship Id="rId6" Type="http://schemas.openxmlformats.org/officeDocument/2006/relationships/image" Target="../media/image106.png"/><Relationship Id="rId7" Type="http://schemas.openxmlformats.org/officeDocument/2006/relationships/image" Target="../media/image109.png"/><Relationship Id="rId8" Type="http://schemas.openxmlformats.org/officeDocument/2006/relationships/image" Target="../media/image116.png"/><Relationship Id="rId11" Type="http://schemas.openxmlformats.org/officeDocument/2006/relationships/image" Target="../media/image111.png"/><Relationship Id="rId10" Type="http://schemas.openxmlformats.org/officeDocument/2006/relationships/image" Target="../media/image113.png"/><Relationship Id="rId12" Type="http://schemas.openxmlformats.org/officeDocument/2006/relationships/image" Target="../media/image1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0.png"/><Relationship Id="rId4" Type="http://schemas.openxmlformats.org/officeDocument/2006/relationships/image" Target="../media/image118.png"/><Relationship Id="rId5" Type="http://schemas.openxmlformats.org/officeDocument/2006/relationships/hyperlink" Target="mailto:Michaelf@rulebreakersnacks.com" TargetMode="External"/><Relationship Id="rId6" Type="http://schemas.openxmlformats.org/officeDocument/2006/relationships/hyperlink" Target="mailto:Jeff@rulebreakersnacks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0.png"/><Relationship Id="rId4" Type="http://schemas.openxmlformats.org/officeDocument/2006/relationships/image" Target="../media/image9.png"/><Relationship Id="rId9" Type="http://schemas.openxmlformats.org/officeDocument/2006/relationships/image" Target="../media/image7.pn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0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6" Type="http://schemas.openxmlformats.org/officeDocument/2006/relationships/image" Target="../media/image39.png"/><Relationship Id="rId7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39.png"/><Relationship Id="rId6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0.png"/><Relationship Id="rId13" Type="http://schemas.openxmlformats.org/officeDocument/2006/relationships/image" Target="../media/image24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15" Type="http://schemas.openxmlformats.org/officeDocument/2006/relationships/image" Target="../media/image29.png"/><Relationship Id="rId14" Type="http://schemas.openxmlformats.org/officeDocument/2006/relationships/image" Target="../media/image28.png"/><Relationship Id="rId16" Type="http://schemas.openxmlformats.org/officeDocument/2006/relationships/image" Target="../media/image32.png"/><Relationship Id="rId5" Type="http://schemas.openxmlformats.org/officeDocument/2006/relationships/image" Target="../media/image14.png"/><Relationship Id="rId6" Type="http://schemas.openxmlformats.org/officeDocument/2006/relationships/image" Target="../media/image27.png"/><Relationship Id="rId7" Type="http://schemas.openxmlformats.org/officeDocument/2006/relationships/image" Target="../media/image17.png"/><Relationship Id="rId8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51.png"/><Relationship Id="rId13" Type="http://schemas.openxmlformats.org/officeDocument/2006/relationships/image" Target="../media/image48.png"/><Relationship Id="rId1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43.png"/><Relationship Id="rId15" Type="http://schemas.openxmlformats.org/officeDocument/2006/relationships/image" Target="../media/image67.png"/><Relationship Id="rId14" Type="http://schemas.openxmlformats.org/officeDocument/2006/relationships/image" Target="../media/image50.png"/><Relationship Id="rId17" Type="http://schemas.openxmlformats.org/officeDocument/2006/relationships/image" Target="../media/image53.jpg"/><Relationship Id="rId16" Type="http://schemas.openxmlformats.org/officeDocument/2006/relationships/image" Target="../media/image57.png"/><Relationship Id="rId5" Type="http://schemas.openxmlformats.org/officeDocument/2006/relationships/image" Target="../media/image35.png"/><Relationship Id="rId6" Type="http://schemas.openxmlformats.org/officeDocument/2006/relationships/image" Target="../media/image41.png"/><Relationship Id="rId18" Type="http://schemas.openxmlformats.org/officeDocument/2006/relationships/image" Target="../media/image75.jpg"/><Relationship Id="rId7" Type="http://schemas.openxmlformats.org/officeDocument/2006/relationships/image" Target="../media/image46.png"/><Relationship Id="rId8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62.png"/><Relationship Id="rId10" Type="http://schemas.openxmlformats.org/officeDocument/2006/relationships/image" Target="../media/image59.png"/><Relationship Id="rId13" Type="http://schemas.openxmlformats.org/officeDocument/2006/relationships/image" Target="../media/image71.png"/><Relationship Id="rId1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png"/><Relationship Id="rId4" Type="http://schemas.openxmlformats.org/officeDocument/2006/relationships/image" Target="../media/image52.png"/><Relationship Id="rId9" Type="http://schemas.openxmlformats.org/officeDocument/2006/relationships/image" Target="../media/image64.png"/><Relationship Id="rId15" Type="http://schemas.openxmlformats.org/officeDocument/2006/relationships/image" Target="../media/image82.png"/><Relationship Id="rId14" Type="http://schemas.openxmlformats.org/officeDocument/2006/relationships/image" Target="../media/image72.png"/><Relationship Id="rId16" Type="http://schemas.openxmlformats.org/officeDocument/2006/relationships/image" Target="../media/image79.png"/><Relationship Id="rId5" Type="http://schemas.openxmlformats.org/officeDocument/2006/relationships/image" Target="../media/image63.png"/><Relationship Id="rId6" Type="http://schemas.openxmlformats.org/officeDocument/2006/relationships/image" Target="../media/image56.png"/><Relationship Id="rId7" Type="http://schemas.openxmlformats.org/officeDocument/2006/relationships/image" Target="../media/image60.png"/><Relationship Id="rId8" Type="http://schemas.openxmlformats.org/officeDocument/2006/relationships/image" Target="../media/image5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9.png"/><Relationship Id="rId4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82256" y="3936614"/>
            <a:ext cx="641516" cy="44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03002" y="3985806"/>
            <a:ext cx="540369" cy="425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72711" y="3919242"/>
            <a:ext cx="742456" cy="509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"/>
          <p:cNvSpPr/>
          <p:nvPr/>
        </p:nvSpPr>
        <p:spPr>
          <a:xfrm>
            <a:off x="-10096" y="-7433"/>
            <a:ext cx="9164192" cy="5146911"/>
          </a:xfrm>
          <a:custGeom>
            <a:rect b="b" l="l" r="r" t="t"/>
            <a:pathLst>
              <a:path extrusionOk="0" h="7772400" w="10058400">
                <a:moveTo>
                  <a:pt x="0" y="7772400"/>
                </a:moveTo>
                <a:lnTo>
                  <a:pt x="10058400" y="7772400"/>
                </a:lnTo>
                <a:lnTo>
                  <a:pt x="10058400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FED10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3169" y="1020505"/>
            <a:ext cx="2029597" cy="395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8221" y="1064371"/>
            <a:ext cx="2029597" cy="395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5637" y="1064371"/>
            <a:ext cx="2029597" cy="395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169" y="1064371"/>
            <a:ext cx="2029597" cy="395530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0"/>
          <p:cNvSpPr/>
          <p:nvPr/>
        </p:nvSpPr>
        <p:spPr>
          <a:xfrm>
            <a:off x="5315" y="-3411"/>
            <a:ext cx="9138685" cy="433247"/>
          </a:xfrm>
          <a:custGeom>
            <a:rect b="b" l="l" r="r" t="t"/>
            <a:pathLst>
              <a:path extrusionOk="0" h="654685" w="10058400">
                <a:moveTo>
                  <a:pt x="0" y="654240"/>
                </a:moveTo>
                <a:lnTo>
                  <a:pt x="10058400" y="654240"/>
                </a:lnTo>
                <a:lnTo>
                  <a:pt x="10058400" y="0"/>
                </a:lnTo>
                <a:lnTo>
                  <a:pt x="0" y="0"/>
                </a:lnTo>
                <a:lnTo>
                  <a:pt x="0" y="654240"/>
                </a:lnTo>
                <a:close/>
              </a:path>
            </a:pathLst>
          </a:custGeom>
          <a:solidFill>
            <a:srgbClr val="E7217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0"/>
          <p:cNvSpPr/>
          <p:nvPr/>
        </p:nvSpPr>
        <p:spPr>
          <a:xfrm>
            <a:off x="5315" y="320035"/>
            <a:ext cx="9138685" cy="66419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3" name="Google Shape;223;p10"/>
          <p:cNvGrpSpPr/>
          <p:nvPr/>
        </p:nvGrpSpPr>
        <p:grpSpPr>
          <a:xfrm>
            <a:off x="104456" y="60858"/>
            <a:ext cx="1211949" cy="786041"/>
            <a:chOff x="736669" y="824970"/>
            <a:chExt cx="2605286" cy="1689727"/>
          </a:xfrm>
        </p:grpSpPr>
        <p:sp>
          <p:nvSpPr>
            <p:cNvPr id="224" name="Google Shape;224;p10"/>
            <p:cNvSpPr/>
            <p:nvPr/>
          </p:nvSpPr>
          <p:spPr>
            <a:xfrm>
              <a:off x="832929" y="824970"/>
              <a:ext cx="2509026" cy="167194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5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736669" y="1861917"/>
              <a:ext cx="365760" cy="652780"/>
            </a:xfrm>
            <a:custGeom>
              <a:rect b="b" l="l" r="r" t="t"/>
              <a:pathLst>
                <a:path extrusionOk="0" h="652780" w="365759">
                  <a:moveTo>
                    <a:pt x="254785" y="0"/>
                  </a:moveTo>
                  <a:lnTo>
                    <a:pt x="171956" y="11280"/>
                  </a:lnTo>
                  <a:lnTo>
                    <a:pt x="115664" y="27560"/>
                  </a:lnTo>
                  <a:lnTo>
                    <a:pt x="54760" y="51155"/>
                  </a:lnTo>
                  <a:lnTo>
                    <a:pt x="11990" y="75051"/>
                  </a:lnTo>
                  <a:lnTo>
                    <a:pt x="0" y="115849"/>
                  </a:lnTo>
                  <a:lnTo>
                    <a:pt x="329" y="122378"/>
                  </a:lnTo>
                  <a:lnTo>
                    <a:pt x="1109" y="130792"/>
                  </a:lnTo>
                  <a:lnTo>
                    <a:pt x="2371" y="140840"/>
                  </a:lnTo>
                  <a:lnTo>
                    <a:pt x="9623" y="189009"/>
                  </a:lnTo>
                  <a:lnTo>
                    <a:pt x="16060" y="234565"/>
                  </a:lnTo>
                  <a:lnTo>
                    <a:pt x="21606" y="277021"/>
                  </a:lnTo>
                  <a:lnTo>
                    <a:pt x="26261" y="316382"/>
                  </a:lnTo>
                  <a:lnTo>
                    <a:pt x="32254" y="381019"/>
                  </a:lnTo>
                  <a:lnTo>
                    <a:pt x="33458" y="429861"/>
                  </a:lnTo>
                  <a:lnTo>
                    <a:pt x="33803" y="445642"/>
                  </a:lnTo>
                  <a:lnTo>
                    <a:pt x="35989" y="494664"/>
                  </a:lnTo>
                  <a:lnTo>
                    <a:pt x="40973" y="554364"/>
                  </a:lnTo>
                  <a:lnTo>
                    <a:pt x="49261" y="596353"/>
                  </a:lnTo>
                  <a:lnTo>
                    <a:pt x="50899" y="603427"/>
                  </a:lnTo>
                  <a:lnTo>
                    <a:pt x="50671" y="609333"/>
                  </a:lnTo>
                  <a:lnTo>
                    <a:pt x="50315" y="611073"/>
                  </a:lnTo>
                  <a:lnTo>
                    <a:pt x="49705" y="613473"/>
                  </a:lnTo>
                  <a:lnTo>
                    <a:pt x="49515" y="617258"/>
                  </a:lnTo>
                  <a:lnTo>
                    <a:pt x="92784" y="648116"/>
                  </a:lnTo>
                  <a:lnTo>
                    <a:pt x="137087" y="652681"/>
                  </a:lnTo>
                  <a:lnTo>
                    <a:pt x="170962" y="650882"/>
                  </a:lnTo>
                  <a:lnTo>
                    <a:pt x="209708" y="643714"/>
                  </a:lnTo>
                  <a:lnTo>
                    <a:pt x="250619" y="628319"/>
                  </a:lnTo>
                  <a:lnTo>
                    <a:pt x="296269" y="597642"/>
                  </a:lnTo>
                  <a:lnTo>
                    <a:pt x="328304" y="561444"/>
                  </a:lnTo>
                  <a:lnTo>
                    <a:pt x="340435" y="540956"/>
                  </a:lnTo>
                  <a:lnTo>
                    <a:pt x="154988" y="540956"/>
                  </a:lnTo>
                  <a:lnTo>
                    <a:pt x="148473" y="540702"/>
                  </a:lnTo>
                  <a:lnTo>
                    <a:pt x="137993" y="498062"/>
                  </a:lnTo>
                  <a:lnTo>
                    <a:pt x="136626" y="444025"/>
                  </a:lnTo>
                  <a:lnTo>
                    <a:pt x="135773" y="421195"/>
                  </a:lnTo>
                  <a:lnTo>
                    <a:pt x="149406" y="418316"/>
                  </a:lnTo>
                  <a:lnTo>
                    <a:pt x="163155" y="415582"/>
                  </a:lnTo>
                  <a:lnTo>
                    <a:pt x="177989" y="413733"/>
                  </a:lnTo>
                  <a:lnTo>
                    <a:pt x="194879" y="413511"/>
                  </a:lnTo>
                  <a:lnTo>
                    <a:pt x="356867" y="413511"/>
                  </a:lnTo>
                  <a:lnTo>
                    <a:pt x="352624" y="400737"/>
                  </a:lnTo>
                  <a:lnTo>
                    <a:pt x="343648" y="384035"/>
                  </a:lnTo>
                  <a:lnTo>
                    <a:pt x="331417" y="371398"/>
                  </a:lnTo>
                  <a:lnTo>
                    <a:pt x="324769" y="365556"/>
                  </a:lnTo>
                  <a:lnTo>
                    <a:pt x="319252" y="360113"/>
                  </a:lnTo>
                  <a:lnTo>
                    <a:pt x="276889" y="340961"/>
                  </a:lnTo>
                  <a:lnTo>
                    <a:pt x="238199" y="333374"/>
                  </a:lnTo>
                  <a:lnTo>
                    <a:pt x="236664" y="331656"/>
                  </a:lnTo>
                  <a:lnTo>
                    <a:pt x="241256" y="326739"/>
                  </a:lnTo>
                  <a:lnTo>
                    <a:pt x="252311" y="317926"/>
                  </a:lnTo>
                  <a:lnTo>
                    <a:pt x="270165" y="304520"/>
                  </a:lnTo>
                  <a:lnTo>
                    <a:pt x="288132" y="288721"/>
                  </a:lnTo>
                  <a:lnTo>
                    <a:pt x="139647" y="288721"/>
                  </a:lnTo>
                  <a:lnTo>
                    <a:pt x="141159" y="259440"/>
                  </a:lnTo>
                  <a:lnTo>
                    <a:pt x="141174" y="255037"/>
                  </a:lnTo>
                  <a:lnTo>
                    <a:pt x="140495" y="221407"/>
                  </a:lnTo>
                  <a:lnTo>
                    <a:pt x="137407" y="178934"/>
                  </a:lnTo>
                  <a:lnTo>
                    <a:pt x="131951" y="130555"/>
                  </a:lnTo>
                  <a:lnTo>
                    <a:pt x="151363" y="123006"/>
                  </a:lnTo>
                  <a:lnTo>
                    <a:pt x="173091" y="117962"/>
                  </a:lnTo>
                  <a:lnTo>
                    <a:pt x="197121" y="115430"/>
                  </a:lnTo>
                  <a:lnTo>
                    <a:pt x="356427" y="115417"/>
                  </a:lnTo>
                  <a:lnTo>
                    <a:pt x="356381" y="113618"/>
                  </a:lnTo>
                  <a:lnTo>
                    <a:pt x="355490" y="107113"/>
                  </a:lnTo>
                  <a:lnTo>
                    <a:pt x="353846" y="99734"/>
                  </a:lnTo>
                  <a:lnTo>
                    <a:pt x="349046" y="83263"/>
                  </a:lnTo>
                  <a:lnTo>
                    <a:pt x="347406" y="76023"/>
                  </a:lnTo>
                  <a:lnTo>
                    <a:pt x="346519" y="69748"/>
                  </a:lnTo>
                  <a:lnTo>
                    <a:pt x="346377" y="64427"/>
                  </a:lnTo>
                  <a:lnTo>
                    <a:pt x="344561" y="53010"/>
                  </a:lnTo>
                  <a:lnTo>
                    <a:pt x="311173" y="19672"/>
                  </a:lnTo>
                  <a:lnTo>
                    <a:pt x="267762" y="1632"/>
                  </a:lnTo>
                  <a:lnTo>
                    <a:pt x="254785" y="0"/>
                  </a:lnTo>
                  <a:close/>
                </a:path>
                <a:path extrusionOk="0" h="652780" w="365759">
                  <a:moveTo>
                    <a:pt x="356867" y="413511"/>
                  </a:moveTo>
                  <a:lnTo>
                    <a:pt x="194879" y="413511"/>
                  </a:lnTo>
                  <a:lnTo>
                    <a:pt x="223587" y="418810"/>
                  </a:lnTo>
                  <a:lnTo>
                    <a:pt x="240406" y="429861"/>
                  </a:lnTo>
                  <a:lnTo>
                    <a:pt x="248161" y="444139"/>
                  </a:lnTo>
                  <a:lnTo>
                    <a:pt x="249680" y="459117"/>
                  </a:lnTo>
                  <a:lnTo>
                    <a:pt x="248986" y="467527"/>
                  </a:lnTo>
                  <a:lnTo>
                    <a:pt x="217841" y="507822"/>
                  </a:lnTo>
                  <a:lnTo>
                    <a:pt x="178485" y="533042"/>
                  </a:lnTo>
                  <a:lnTo>
                    <a:pt x="154988" y="540956"/>
                  </a:lnTo>
                  <a:lnTo>
                    <a:pt x="340435" y="540956"/>
                  </a:lnTo>
                  <a:lnTo>
                    <a:pt x="349336" y="525910"/>
                  </a:lnTo>
                  <a:lnTo>
                    <a:pt x="361897" y="497408"/>
                  </a:lnTo>
                  <a:lnTo>
                    <a:pt x="364668" y="485681"/>
                  </a:lnTo>
                  <a:lnTo>
                    <a:pt x="365550" y="470690"/>
                  </a:lnTo>
                  <a:lnTo>
                    <a:pt x="364853" y="454313"/>
                  </a:lnTo>
                  <a:lnTo>
                    <a:pt x="362887" y="438429"/>
                  </a:lnTo>
                  <a:lnTo>
                    <a:pt x="358865" y="419528"/>
                  </a:lnTo>
                  <a:lnTo>
                    <a:pt x="356867" y="413511"/>
                  </a:lnTo>
                  <a:close/>
                </a:path>
                <a:path extrusionOk="0" h="652780" w="365759">
                  <a:moveTo>
                    <a:pt x="356427" y="115417"/>
                  </a:moveTo>
                  <a:lnTo>
                    <a:pt x="223441" y="115417"/>
                  </a:lnTo>
                  <a:lnTo>
                    <a:pt x="232839" y="115849"/>
                  </a:lnTo>
                  <a:lnTo>
                    <a:pt x="237348" y="120510"/>
                  </a:lnTo>
                  <a:lnTo>
                    <a:pt x="236954" y="129425"/>
                  </a:lnTo>
                  <a:lnTo>
                    <a:pt x="237116" y="141613"/>
                  </a:lnTo>
                  <a:lnTo>
                    <a:pt x="235822" y="165179"/>
                  </a:lnTo>
                  <a:lnTo>
                    <a:pt x="215440" y="226288"/>
                  </a:lnTo>
                  <a:lnTo>
                    <a:pt x="168547" y="273111"/>
                  </a:lnTo>
                  <a:lnTo>
                    <a:pt x="139647" y="288721"/>
                  </a:lnTo>
                  <a:lnTo>
                    <a:pt x="288132" y="288721"/>
                  </a:lnTo>
                  <a:lnTo>
                    <a:pt x="314504" y="259440"/>
                  </a:lnTo>
                  <a:lnTo>
                    <a:pt x="336268" y="224904"/>
                  </a:lnTo>
                  <a:lnTo>
                    <a:pt x="354950" y="168182"/>
                  </a:lnTo>
                  <a:lnTo>
                    <a:pt x="356509" y="120510"/>
                  </a:lnTo>
                  <a:lnTo>
                    <a:pt x="356427" y="115417"/>
                  </a:lnTo>
                  <a:close/>
                </a:path>
              </a:pathLst>
            </a:custGeom>
            <a:solidFill>
              <a:srgbClr val="FED10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5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6" name="Google Shape;226;p10"/>
          <p:cNvSpPr txBox="1"/>
          <p:nvPr/>
        </p:nvSpPr>
        <p:spPr>
          <a:xfrm>
            <a:off x="1610576" y="239897"/>
            <a:ext cx="5186293" cy="37987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1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OUR OMNICHANNEL APPROACH</a:t>
            </a:r>
            <a:endParaRPr/>
          </a:p>
        </p:txBody>
      </p:sp>
      <p:sp>
        <p:nvSpPr>
          <p:cNvPr id="227" name="Google Shape;227;p10"/>
          <p:cNvSpPr txBox="1"/>
          <p:nvPr/>
        </p:nvSpPr>
        <p:spPr>
          <a:xfrm>
            <a:off x="2573965" y="1101798"/>
            <a:ext cx="1828801" cy="811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>
                <a:solidFill>
                  <a:srgbClr val="E72177"/>
                </a:solidFill>
                <a:latin typeface="Arial"/>
                <a:ea typeface="Arial"/>
                <a:cs typeface="Arial"/>
                <a:sym typeface="Arial"/>
              </a:rPr>
              <a:t>ONLINE RETAILERS</a:t>
            </a:r>
            <a:endParaRPr/>
          </a:p>
        </p:txBody>
      </p:sp>
      <p:sp>
        <p:nvSpPr>
          <p:cNvPr id="228" name="Google Shape;228;p10"/>
          <p:cNvSpPr txBox="1"/>
          <p:nvPr/>
        </p:nvSpPr>
        <p:spPr>
          <a:xfrm>
            <a:off x="297106" y="1116646"/>
            <a:ext cx="1828801" cy="811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>
                <a:solidFill>
                  <a:srgbClr val="E72177"/>
                </a:solidFill>
                <a:latin typeface="Arial"/>
                <a:ea typeface="Arial"/>
                <a:cs typeface="Arial"/>
                <a:sym typeface="Arial"/>
              </a:rPr>
              <a:t>RETAIL</a:t>
            </a:r>
            <a:endParaRPr/>
          </a:p>
        </p:txBody>
      </p:sp>
      <p:sp>
        <p:nvSpPr>
          <p:cNvPr id="229" name="Google Shape;229;p10"/>
          <p:cNvSpPr txBox="1"/>
          <p:nvPr/>
        </p:nvSpPr>
        <p:spPr>
          <a:xfrm>
            <a:off x="4750159" y="1116646"/>
            <a:ext cx="1828801" cy="811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>
                <a:solidFill>
                  <a:srgbClr val="E72177"/>
                </a:solidFill>
                <a:latin typeface="Arial"/>
                <a:ea typeface="Arial"/>
                <a:cs typeface="Arial"/>
                <a:sym typeface="Arial"/>
              </a:rPr>
              <a:t>SNACK BOXES</a:t>
            </a:r>
            <a:endParaRPr/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>
                <a:solidFill>
                  <a:srgbClr val="E72177"/>
                </a:solidFill>
                <a:latin typeface="Arial"/>
                <a:ea typeface="Arial"/>
                <a:cs typeface="Arial"/>
                <a:sym typeface="Arial"/>
              </a:rPr>
              <a:t>MEAL KITS</a:t>
            </a:r>
            <a:endParaRPr/>
          </a:p>
        </p:txBody>
      </p:sp>
      <p:sp>
        <p:nvSpPr>
          <p:cNvPr id="230" name="Google Shape;230;p10"/>
          <p:cNvSpPr txBox="1"/>
          <p:nvPr/>
        </p:nvSpPr>
        <p:spPr>
          <a:xfrm>
            <a:off x="6966056" y="1116646"/>
            <a:ext cx="1972776" cy="811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>
                <a:solidFill>
                  <a:srgbClr val="E72177"/>
                </a:solidFill>
                <a:latin typeface="Arial"/>
                <a:ea typeface="Arial"/>
                <a:cs typeface="Arial"/>
                <a:sym typeface="Arial"/>
              </a:rPr>
              <a:t>TRAVEL &amp;</a:t>
            </a:r>
            <a:endParaRPr/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>
                <a:solidFill>
                  <a:srgbClr val="E72177"/>
                </a:solidFill>
                <a:latin typeface="Arial"/>
                <a:ea typeface="Arial"/>
                <a:cs typeface="Arial"/>
                <a:sym typeface="Arial"/>
              </a:rPr>
              <a:t>CONVENIENCE</a:t>
            </a:r>
            <a:endParaRPr/>
          </a:p>
        </p:txBody>
      </p:sp>
      <p:sp>
        <p:nvSpPr>
          <p:cNvPr id="231" name="Google Shape;231;p10"/>
          <p:cNvSpPr txBox="1"/>
          <p:nvPr/>
        </p:nvSpPr>
        <p:spPr>
          <a:xfrm>
            <a:off x="2421738" y="2028246"/>
            <a:ext cx="1828801" cy="811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RULE BREAKER</a:t>
            </a:r>
            <a:endParaRPr/>
          </a:p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SNACKS.COM</a:t>
            </a:r>
            <a:endParaRPr/>
          </a:p>
        </p:txBody>
      </p:sp>
      <p:pic>
        <p:nvPicPr>
          <p:cNvPr id="232" name="Google Shape;23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27173" y="2766766"/>
            <a:ext cx="1088060" cy="325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14882" y="1933882"/>
            <a:ext cx="1542130" cy="514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78749" y="2613655"/>
            <a:ext cx="1627804" cy="38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298550" y="3114719"/>
            <a:ext cx="788201" cy="60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32959" y="3809087"/>
            <a:ext cx="1319380" cy="47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154767" y="4064729"/>
            <a:ext cx="1062357" cy="101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981015" y="3854683"/>
            <a:ext cx="813903" cy="3084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39" name="Google Shape;239;p1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389427" y="2639835"/>
            <a:ext cx="1245978" cy="74878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0"/>
          <p:cNvSpPr txBox="1"/>
          <p:nvPr/>
        </p:nvSpPr>
        <p:spPr>
          <a:xfrm>
            <a:off x="7299705" y="3330806"/>
            <a:ext cx="1477057" cy="16982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MIAMI </a:t>
            </a:r>
            <a:r>
              <a:rPr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INTERNATIONAL AIRPORT</a:t>
            </a:r>
            <a:endParaRPr/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F4A8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r>
              <a:rPr baseline="30000"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 STREET STATION</a:t>
            </a:r>
            <a:endParaRPr/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PHILADELPHIA</a:t>
            </a:r>
            <a:endParaRPr/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F4A8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UNION STATION</a:t>
            </a:r>
            <a:endParaRPr/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CHICAGO</a:t>
            </a:r>
            <a:endParaRPr/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F4A8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PENN STATION</a:t>
            </a:r>
            <a:endParaRPr/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BALTIMORE</a:t>
            </a:r>
            <a:endParaRPr/>
          </a:p>
        </p:txBody>
      </p:sp>
      <p:sp>
        <p:nvSpPr>
          <p:cNvPr id="241" name="Google Shape;241;p10"/>
          <p:cNvSpPr txBox="1"/>
          <p:nvPr/>
        </p:nvSpPr>
        <p:spPr>
          <a:xfrm>
            <a:off x="4964423" y="2274857"/>
            <a:ext cx="1542130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6666FF"/>
                </a:solidFill>
                <a:latin typeface="Calibri"/>
                <a:ea typeface="Calibri"/>
                <a:cs typeface="Calibri"/>
                <a:sym typeface="Calibri"/>
              </a:rPr>
              <a:t>#1 Selling Item in Bakery</a:t>
            </a:r>
            <a:endParaRPr/>
          </a:p>
        </p:txBody>
      </p:sp>
      <p:pic>
        <p:nvPicPr>
          <p:cNvPr descr="Logo, company name&#10;&#10;Description automatically generated" id="242" name="Google Shape;242;p1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11817" y="1367965"/>
            <a:ext cx="1875728" cy="18757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243" name="Google Shape;243;p1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-67902" y="1307681"/>
            <a:ext cx="1683736" cy="1683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32819" y="4230670"/>
            <a:ext cx="930034" cy="632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245" name="Google Shape;245;p1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20541" y="3163560"/>
            <a:ext cx="810825" cy="81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18041" y="3877217"/>
            <a:ext cx="723623" cy="270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47" name="Google Shape;247;p1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289259" y="2067114"/>
            <a:ext cx="1302351" cy="13023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e the source image" id="248" name="Google Shape;248;p1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92141" y="2580526"/>
            <a:ext cx="823394" cy="6343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249" name="Google Shape;249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527119" y="1787503"/>
            <a:ext cx="850650" cy="85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0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2654546" y="4402867"/>
            <a:ext cx="1431762" cy="17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0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219967" y="2553826"/>
            <a:ext cx="888583" cy="740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52" name="Google Shape;252;p10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300185" y="3379142"/>
            <a:ext cx="659596" cy="29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0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340700" y="3744466"/>
            <a:ext cx="644306" cy="4939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almart Marketplace Expansions | PYMNTS.com" id="254" name="Google Shape;254;p10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2825364" y="3172290"/>
            <a:ext cx="1082401" cy="590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31313" y="1383554"/>
            <a:ext cx="1265414" cy="96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087" y="4068107"/>
            <a:ext cx="1419909" cy="108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51058" y="2794068"/>
            <a:ext cx="1614885" cy="1230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59666" y="4003556"/>
            <a:ext cx="1517578" cy="1155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42734" y="1990272"/>
            <a:ext cx="1107970" cy="84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3342" y="1966575"/>
            <a:ext cx="1138458" cy="86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479493" y="939998"/>
            <a:ext cx="2278240" cy="120329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1"/>
          <p:cNvSpPr txBox="1"/>
          <p:nvPr>
            <p:ph idx="1" type="body"/>
          </p:nvPr>
        </p:nvSpPr>
        <p:spPr>
          <a:xfrm>
            <a:off x="1514451" y="2397659"/>
            <a:ext cx="6207409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E72177"/>
                </a:solidFill>
                <a:latin typeface="Arial"/>
                <a:ea typeface="Arial"/>
                <a:cs typeface="Arial"/>
                <a:sym typeface="Arial"/>
              </a:rPr>
              <a:t>BBU is the largest baked goods company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E72177"/>
                </a:solidFill>
                <a:latin typeface="Arial"/>
                <a:ea typeface="Arial"/>
                <a:cs typeface="Arial"/>
                <a:sym typeface="Arial"/>
              </a:rPr>
              <a:t>in the U.S. As active partners, they assist with: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E721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1"/>
          <p:cNvSpPr txBox="1"/>
          <p:nvPr/>
        </p:nvSpPr>
        <p:spPr>
          <a:xfrm>
            <a:off x="1684334" y="3270727"/>
            <a:ext cx="6152090" cy="16619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Growth strategy in all channels</a:t>
            </a:r>
            <a:endParaRPr/>
          </a:p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Equipment needs for new product lines</a:t>
            </a:r>
            <a:endParaRPr/>
          </a:p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Connections with suppliers to lower COGS</a:t>
            </a:r>
            <a:endParaRPr/>
          </a:p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And more!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E721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clipart, orange&#10;&#10;Description automatically generated" id="268" name="Google Shape;268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175996" y="1522494"/>
            <a:ext cx="1251353" cy="4066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69" name="Google Shape;269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58791" y="2726205"/>
            <a:ext cx="1377604" cy="137760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1"/>
          <p:cNvSpPr txBox="1"/>
          <p:nvPr/>
        </p:nvSpPr>
        <p:spPr>
          <a:xfrm>
            <a:off x="246355" y="61345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b="0" lang="en-U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INTRODUCING</a:t>
            </a:r>
            <a:br>
              <a:rPr b="0" lang="en-U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New Partner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"/>
          <p:cNvSpPr/>
          <p:nvPr/>
        </p:nvSpPr>
        <p:spPr>
          <a:xfrm>
            <a:off x="157561" y="1235903"/>
            <a:ext cx="3709764" cy="355623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65100" sx="97000" rotWithShape="0" algn="ctr" dir="5400000" dist="76200" sy="97000">
              <a:srgbClr val="000000">
                <a:alpha val="54901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2"/>
          <p:cNvSpPr txBox="1"/>
          <p:nvPr/>
        </p:nvSpPr>
        <p:spPr>
          <a:xfrm>
            <a:off x="300554" y="351361"/>
            <a:ext cx="5186293" cy="37987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  <p:sp>
        <p:nvSpPr>
          <p:cNvPr id="278" name="Google Shape;278;p12"/>
          <p:cNvSpPr txBox="1"/>
          <p:nvPr/>
        </p:nvSpPr>
        <p:spPr>
          <a:xfrm>
            <a:off x="3867325" y="3276655"/>
            <a:ext cx="4162096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Michael Fox, Director of Sales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Michaelf@rulebreakersnacks.com</a:t>
            </a:r>
            <a:endParaRPr sz="2400">
              <a:solidFill>
                <a:srgbClr val="0F4A8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973-380-8654</a:t>
            </a:r>
            <a:endParaRPr/>
          </a:p>
        </p:txBody>
      </p:sp>
      <p:sp>
        <p:nvSpPr>
          <p:cNvPr id="279" name="Google Shape;279;p12"/>
          <p:cNvSpPr txBox="1"/>
          <p:nvPr/>
        </p:nvSpPr>
        <p:spPr>
          <a:xfrm>
            <a:off x="3925382" y="1752137"/>
            <a:ext cx="4162096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Jeff Canner, COO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Jeff@rulebreakersnacks.com</a:t>
            </a:r>
            <a:endParaRPr sz="2400">
              <a:solidFill>
                <a:srgbClr val="0F4A8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978-884-0771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food, bread, snack food, stacked&#10;&#10;Description automatically generated" id="50" name="Google Shape;5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262464" y="205705"/>
            <a:ext cx="5834464" cy="60057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51" name="Google Shape;5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06271" y="985207"/>
            <a:ext cx="5449979" cy="408748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"/>
          <p:cNvSpPr txBox="1"/>
          <p:nvPr/>
        </p:nvSpPr>
        <p:spPr>
          <a:xfrm>
            <a:off x="246355" y="61345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SNACK TIME SOLVED!</a:t>
            </a:r>
            <a:b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51361" y="4606234"/>
            <a:ext cx="615444" cy="42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66805" y="4591984"/>
            <a:ext cx="540369" cy="425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07174" y="4618672"/>
            <a:ext cx="540369" cy="3724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women owned certification" id="56" name="Google Shape;56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034764" y="4656050"/>
            <a:ext cx="673248" cy="361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/>
          <p:nvPr/>
        </p:nvSpPr>
        <p:spPr>
          <a:xfrm>
            <a:off x="138793" y="4229064"/>
            <a:ext cx="5641521" cy="83313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42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"/>
          <p:cNvSpPr/>
          <p:nvPr/>
        </p:nvSpPr>
        <p:spPr>
          <a:xfrm>
            <a:off x="138793" y="2252962"/>
            <a:ext cx="7100209" cy="83313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42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3"/>
          <p:cNvSpPr/>
          <p:nvPr/>
        </p:nvSpPr>
        <p:spPr>
          <a:xfrm>
            <a:off x="138793" y="3261150"/>
            <a:ext cx="6768193" cy="83313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42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3"/>
          <p:cNvSpPr txBox="1"/>
          <p:nvPr/>
        </p:nvSpPr>
        <p:spPr>
          <a:xfrm>
            <a:off x="228601" y="88003"/>
            <a:ext cx="8205106" cy="84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VALIDATION</a:t>
            </a:r>
            <a:endParaRPr b="0" i="0" sz="3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Rise and Rise of the Healthy Snack Market</a:t>
            </a:r>
            <a:endParaRPr/>
          </a:p>
        </p:txBody>
      </p:sp>
      <p:sp>
        <p:nvSpPr>
          <p:cNvPr id="66" name="Google Shape;66;p3"/>
          <p:cNvSpPr/>
          <p:nvPr/>
        </p:nvSpPr>
        <p:spPr>
          <a:xfrm>
            <a:off x="138793" y="1110343"/>
            <a:ext cx="8051100" cy="97971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42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3"/>
          <p:cNvSpPr txBox="1"/>
          <p:nvPr>
            <p:ph idx="1" type="body"/>
          </p:nvPr>
        </p:nvSpPr>
        <p:spPr>
          <a:xfrm>
            <a:off x="152556" y="1078411"/>
            <a:ext cx="8477094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2177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E72177"/>
                </a:solidFill>
              </a:rPr>
              <a:t>Global HEALTHY Snack Market: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F4A80"/>
                </a:solidFill>
              </a:rPr>
              <a:t>Current Market Size: $90.6B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F4A80"/>
                </a:solidFill>
              </a:rPr>
              <a:t>Projected yearly growth through 2030: 6.6%</a:t>
            </a:r>
            <a:r>
              <a:rPr b="0" baseline="30000" i="0" lang="en-US" sz="1400" u="none" cap="none" strike="noStrike">
                <a:solidFill>
                  <a:srgbClr val="0F4A80"/>
                </a:solidFill>
              </a:rPr>
              <a:t>1, </a:t>
            </a:r>
            <a:r>
              <a:rPr b="0" i="0" lang="en-US" sz="1400" u="none" cap="none" strike="noStrike">
                <a:solidFill>
                  <a:srgbClr val="0F4A80"/>
                </a:solidFill>
              </a:rPr>
              <a:t>outpacing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F4A80"/>
                </a:solidFill>
              </a:rPr>
              <a:t>conventional snack market (2.7%) by almost 3X.</a:t>
            </a:r>
            <a:r>
              <a:rPr b="0" baseline="30000" i="0" lang="en-US" sz="1400" u="none" cap="none" strike="noStrike">
                <a:solidFill>
                  <a:srgbClr val="0F4A80"/>
                </a:solidFill>
              </a:rPr>
              <a:t>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E72177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2177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E72177"/>
                </a:solidFill>
              </a:rPr>
              <a:t>Global PLANT-BASED Snack Market: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F4A80"/>
                </a:solidFill>
              </a:rPr>
              <a:t>Current Market Size: $44B</a:t>
            </a:r>
            <a:r>
              <a:rPr b="0" baseline="30000" i="0" lang="en-US" sz="1400" u="none" cap="none" strike="noStrike">
                <a:solidFill>
                  <a:srgbClr val="0F4A80"/>
                </a:solidFill>
              </a:rPr>
              <a:t>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F4A80"/>
                </a:solidFill>
              </a:rPr>
              <a:t>Projected yearly growth through 2030: 6.9%</a:t>
            </a:r>
            <a:r>
              <a:rPr b="0" baseline="30000" i="0" lang="en-US" sz="1400" u="none" cap="none" strike="noStrike">
                <a:solidFill>
                  <a:srgbClr val="0F4A80"/>
                </a:solidFill>
              </a:rPr>
              <a:t>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E72177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2177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E72177"/>
                </a:solidFill>
              </a:rPr>
              <a:t>U.S. ALLERGEN-FREE Foods Market: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F4A80"/>
                </a:solidFill>
              </a:rPr>
              <a:t>Current Market Size: $19B.</a:t>
            </a:r>
            <a:r>
              <a:rPr b="0" baseline="30000" i="0" lang="en-US" sz="1400" u="none" cap="none" strike="noStrike">
                <a:solidFill>
                  <a:srgbClr val="0F4A80"/>
                </a:solidFill>
              </a:rPr>
              <a:t>4</a:t>
            </a:r>
            <a:endParaRPr b="1" baseline="30000" i="0" sz="1400" u="none" cap="none" strike="noStrike">
              <a:solidFill>
                <a:srgbClr val="0F4A8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F4A80"/>
                </a:solidFill>
              </a:rPr>
              <a:t>Projected global yearly growth through 2030: 8.6%</a:t>
            </a:r>
            <a:r>
              <a:rPr b="0" baseline="30000" i="0" lang="en-US" sz="1400" u="none" cap="none" strike="noStrike">
                <a:solidFill>
                  <a:srgbClr val="0F4A80"/>
                </a:solidFill>
              </a:rPr>
              <a:t>5</a:t>
            </a:r>
            <a:endParaRPr b="0" baseline="30000" i="0" sz="1400" u="none" cap="none" strike="noStrike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2000"/>
              <a:buNone/>
            </a:pPr>
            <a:r>
              <a:t/>
            </a:r>
            <a:endParaRPr b="1" sz="2000">
              <a:solidFill>
                <a:srgbClr val="E7217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2177"/>
              </a:buClr>
              <a:buSzPts val="1600"/>
              <a:buNone/>
            </a:pPr>
            <a:r>
              <a:rPr b="1" lang="en-US" sz="1600">
                <a:solidFill>
                  <a:srgbClr val="E72177"/>
                </a:solidFill>
              </a:rPr>
              <a:t>Rule Breaker Snacks: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400"/>
              <a:buNone/>
            </a:pPr>
            <a:r>
              <a:rPr lang="en-US" sz="1400"/>
              <a:t>Continuous Growth YOY for last 4 years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400"/>
              <a:buNone/>
            </a:pPr>
            <a:r>
              <a:rPr lang="en-US" sz="1400">
                <a:solidFill>
                  <a:srgbClr val="0F4A80"/>
                </a:solidFill>
              </a:rPr>
              <a:t>Uses Sustainable ingredients including chickpeas and dates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400"/>
              <a:buNone/>
            </a:pPr>
            <a:r>
              <a:t/>
            </a:r>
            <a:endParaRPr sz="1400">
              <a:solidFill>
                <a:srgbClr val="0F4A80"/>
              </a:solidFill>
            </a:endParaRPr>
          </a:p>
        </p:txBody>
      </p:sp>
      <p:sp>
        <p:nvSpPr>
          <p:cNvPr id="68" name="Google Shape;68;p3"/>
          <p:cNvSpPr txBox="1"/>
          <p:nvPr/>
        </p:nvSpPr>
        <p:spPr>
          <a:xfrm>
            <a:off x="8189893" y="4974223"/>
            <a:ext cx="95410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*Sources on slide 17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7711253" y="1078411"/>
            <a:ext cx="1077515" cy="1089034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57150">
            <a:solidFill>
              <a:srgbClr val="E7217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7002366" y="2125014"/>
            <a:ext cx="1077515" cy="1089034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57150">
            <a:solidFill>
              <a:srgbClr val="E7217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6249279" y="3109157"/>
            <a:ext cx="1077515" cy="108903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 cap="flat" cmpd="sng" w="57150">
            <a:solidFill>
              <a:srgbClr val="E7217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5391199" y="4035804"/>
            <a:ext cx="1077515" cy="1089034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 cap="flat" cmpd="sng" w="57150">
            <a:solidFill>
              <a:srgbClr val="E7217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152557" y="4229064"/>
            <a:ext cx="5641521" cy="83313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4"/>
          <p:cNvSpPr/>
          <p:nvPr/>
        </p:nvSpPr>
        <p:spPr>
          <a:xfrm>
            <a:off x="138793" y="2252962"/>
            <a:ext cx="7100209" cy="83313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4"/>
          <p:cNvSpPr/>
          <p:nvPr/>
        </p:nvSpPr>
        <p:spPr>
          <a:xfrm>
            <a:off x="138793" y="3261150"/>
            <a:ext cx="6768193" cy="83313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4"/>
          <p:cNvSpPr txBox="1"/>
          <p:nvPr/>
        </p:nvSpPr>
        <p:spPr>
          <a:xfrm>
            <a:off x="228601" y="88003"/>
            <a:ext cx="8205106" cy="840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Food Allergy Facts</a:t>
            </a:r>
            <a:endParaRPr b="0" i="0"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Rise and Rise of the Healthy Snack Market</a:t>
            </a:r>
            <a:endParaRPr/>
          </a:p>
        </p:txBody>
      </p:sp>
      <p:sp>
        <p:nvSpPr>
          <p:cNvPr id="82" name="Google Shape;82;p4"/>
          <p:cNvSpPr/>
          <p:nvPr/>
        </p:nvSpPr>
        <p:spPr>
          <a:xfrm>
            <a:off x="138793" y="1110343"/>
            <a:ext cx="8051100" cy="97971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4"/>
          <p:cNvSpPr txBox="1"/>
          <p:nvPr>
            <p:ph idx="1" type="body"/>
          </p:nvPr>
        </p:nvSpPr>
        <p:spPr>
          <a:xfrm>
            <a:off x="152557" y="1078411"/>
            <a:ext cx="7507516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2177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E72177"/>
                </a:solidFill>
              </a:rPr>
              <a:t>US Allergen Market: 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393A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rgbClr val="38393A"/>
                </a:solidFill>
                <a:latin typeface="Montserrat"/>
                <a:ea typeface="Montserrat"/>
                <a:cs typeface="Montserrat"/>
                <a:sym typeface="Montserrat"/>
              </a:rPr>
              <a:t>10% or </a:t>
            </a:r>
            <a:r>
              <a:rPr b="1" lang="en-US" sz="1800">
                <a:solidFill>
                  <a:srgbClr val="38393A"/>
                </a:solidFill>
                <a:latin typeface="Montserrat"/>
                <a:ea typeface="Montserrat"/>
                <a:cs typeface="Montserrat"/>
                <a:sym typeface="Montserrat"/>
              </a:rPr>
              <a:t>32 million Americans have food allergies</a:t>
            </a:r>
            <a:r>
              <a:rPr lang="en-US" sz="1400">
                <a:solidFill>
                  <a:srgbClr val="38393A"/>
                </a:solidFill>
                <a:latin typeface="Montserrat"/>
                <a:ea typeface="Montserrat"/>
                <a:cs typeface="Montserrat"/>
                <a:sym typeface="Montserrat"/>
              </a:rPr>
              <a:t>, including              5.6 million children under age 18. That’s one in 13 children, or two in every classroom. </a:t>
            </a:r>
            <a:r>
              <a:rPr b="1" lang="en-US" sz="1400">
                <a:solidFill>
                  <a:srgbClr val="38393A"/>
                </a:solidFill>
                <a:latin typeface="Montserrat"/>
                <a:ea typeface="Montserrat"/>
                <a:cs typeface="Montserrat"/>
                <a:sym typeface="Montserrat"/>
              </a:rPr>
              <a:t>That’s 11% of Adults and 8% of Children</a:t>
            </a:r>
            <a:r>
              <a:rPr lang="en-US" sz="1400">
                <a:solidFill>
                  <a:srgbClr val="38393A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400">
              <a:solidFill>
                <a:srgbClr val="3839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F4A8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E72177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2177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E72177"/>
                </a:solidFill>
              </a:rPr>
              <a:t>US Allergen Market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393A"/>
              </a:buClr>
              <a:buSzPts val="1000"/>
              <a:buFont typeface="Noto Sans Symbols"/>
              <a:buChar char="∙"/>
            </a:pPr>
            <a:r>
              <a:rPr lang="en-US" sz="1200">
                <a:solidFill>
                  <a:srgbClr val="38393A"/>
                </a:solidFill>
                <a:latin typeface="Montserrat"/>
                <a:ea typeface="Montserrat"/>
                <a:cs typeface="Montserrat"/>
                <a:sym typeface="Montserrat"/>
              </a:rPr>
              <a:t>The Centers for Disease Control &amp; Prevention reports that the prevalence of </a:t>
            </a:r>
            <a:r>
              <a:rPr b="1" lang="en-US" sz="1200">
                <a:solidFill>
                  <a:srgbClr val="38393A"/>
                </a:solidFill>
                <a:latin typeface="Montserrat"/>
                <a:ea typeface="Montserrat"/>
                <a:cs typeface="Montserrat"/>
                <a:sym typeface="Montserrat"/>
              </a:rPr>
              <a:t>food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393A"/>
              </a:buClr>
              <a:buSzPts val="1000"/>
              <a:buNone/>
            </a:pPr>
            <a:r>
              <a:rPr b="1" lang="en-US" sz="1200">
                <a:solidFill>
                  <a:srgbClr val="38393A"/>
                </a:solidFill>
                <a:latin typeface="Montserrat"/>
                <a:ea typeface="Montserrat"/>
                <a:cs typeface="Montserrat"/>
                <a:sym typeface="Montserrat"/>
              </a:rPr>
              <a:t>allergy  in children increased by 50 percent between 1997 and 2011.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393A"/>
              </a:buClr>
              <a:buSzPts val="1000"/>
              <a:buChar char="•"/>
            </a:pPr>
            <a:r>
              <a:rPr b="1" lang="en-US" sz="1200">
                <a:solidFill>
                  <a:srgbClr val="38393A"/>
                </a:solidFill>
                <a:latin typeface="Montserrat"/>
                <a:ea typeface="Montserrat"/>
                <a:cs typeface="Montserrat"/>
                <a:sym typeface="Montserrat"/>
              </a:rPr>
              <a:t>Typical nut and seafood allergies are generally lifelong.</a:t>
            </a:r>
            <a:endParaRPr sz="1200">
              <a:solidFill>
                <a:srgbClr val="3839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E72177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2177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E72177"/>
                </a:solidFill>
              </a:rPr>
              <a:t>U.S. ALLERGEN-FREE Foods Market: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F4A80"/>
                </a:solidFill>
              </a:rPr>
              <a:t>There are many people who are gluten insensitive, </a:t>
            </a:r>
            <a:r>
              <a:rPr b="1" i="0" lang="en-US" sz="1400" u="none" cap="none" strike="noStrike">
                <a:solidFill>
                  <a:srgbClr val="0F4A80"/>
                </a:solidFill>
              </a:rPr>
              <a:t>who also rely on these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F4A80"/>
                </a:solidFill>
              </a:rPr>
              <a:t>products </a:t>
            </a:r>
            <a:r>
              <a:rPr b="0" i="0" lang="en-US" sz="1400" u="none" cap="none" strike="noStrike">
                <a:solidFill>
                  <a:srgbClr val="0F4A80"/>
                </a:solidFill>
              </a:rPr>
              <a:t>being counted as part of those considered with allergies.</a:t>
            </a:r>
            <a:endParaRPr b="0" baseline="30000" i="0" sz="1400" u="none" cap="none" strike="noStrike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2000"/>
              <a:buNone/>
            </a:pPr>
            <a:r>
              <a:t/>
            </a:r>
            <a:endParaRPr b="1" sz="2000">
              <a:solidFill>
                <a:srgbClr val="E7217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2177"/>
              </a:buClr>
              <a:buSzPts val="1600"/>
              <a:buNone/>
            </a:pPr>
            <a:r>
              <a:rPr b="1" lang="en-US" sz="1600">
                <a:solidFill>
                  <a:srgbClr val="E72177"/>
                </a:solidFill>
              </a:rPr>
              <a:t>Rule Breaker Snacks: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400"/>
              <a:buNone/>
            </a:pPr>
            <a:r>
              <a:rPr b="1" lang="en-US" sz="1400">
                <a:solidFill>
                  <a:srgbClr val="0F4A80"/>
                </a:solidFill>
              </a:rPr>
              <a:t>61% of surveyed people </a:t>
            </a:r>
            <a:r>
              <a:rPr lang="en-US" sz="1400">
                <a:solidFill>
                  <a:srgbClr val="0F4A80"/>
                </a:solidFill>
              </a:rPr>
              <a:t>indicated that they are willing to </a:t>
            </a:r>
            <a:r>
              <a:rPr b="1" lang="en-US" sz="1400">
                <a:solidFill>
                  <a:srgbClr val="0F4A80"/>
                </a:solidFill>
              </a:rPr>
              <a:t>pay more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400"/>
              <a:buNone/>
            </a:pPr>
            <a:r>
              <a:rPr lang="en-US" sz="1400">
                <a:solidFill>
                  <a:srgbClr val="0F4A80"/>
                </a:solidFill>
              </a:rPr>
              <a:t>for </a:t>
            </a:r>
            <a:r>
              <a:rPr b="1" lang="en-US" sz="1400">
                <a:solidFill>
                  <a:srgbClr val="0F4A80"/>
                </a:solidFill>
              </a:rPr>
              <a:t>allergen free food products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400"/>
              <a:buNone/>
            </a:pPr>
            <a:r>
              <a:t/>
            </a:r>
            <a:endParaRPr sz="1400">
              <a:solidFill>
                <a:srgbClr val="0F4A80"/>
              </a:solidFill>
            </a:endParaRPr>
          </a:p>
        </p:txBody>
      </p:sp>
      <p:sp>
        <p:nvSpPr>
          <p:cNvPr id="84" name="Google Shape;84;p4"/>
          <p:cNvSpPr txBox="1"/>
          <p:nvPr/>
        </p:nvSpPr>
        <p:spPr>
          <a:xfrm>
            <a:off x="8189893" y="4974223"/>
            <a:ext cx="95410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*Sources on slide 17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5" name="Google Shape;85;p4"/>
          <p:cNvSpPr/>
          <p:nvPr/>
        </p:nvSpPr>
        <p:spPr>
          <a:xfrm>
            <a:off x="7658018" y="1010735"/>
            <a:ext cx="1077515" cy="1089034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57150">
            <a:solidFill>
              <a:srgbClr val="E7217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4"/>
          <p:cNvSpPr/>
          <p:nvPr/>
        </p:nvSpPr>
        <p:spPr>
          <a:xfrm>
            <a:off x="7095653" y="2139258"/>
            <a:ext cx="1077515" cy="1089034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57150">
            <a:solidFill>
              <a:srgbClr val="E7217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4"/>
          <p:cNvSpPr/>
          <p:nvPr/>
        </p:nvSpPr>
        <p:spPr>
          <a:xfrm>
            <a:off x="6483310" y="3140030"/>
            <a:ext cx="1077515" cy="1089034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57150">
            <a:solidFill>
              <a:srgbClr val="E7217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5700735" y="4161676"/>
            <a:ext cx="1077515" cy="96791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 cap="flat" cmpd="sng" w="57150">
            <a:solidFill>
              <a:srgbClr val="E7217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&#10;&#10;Description automatically generated" id="94" name="Google Shape;9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5052" y="3654352"/>
            <a:ext cx="946596" cy="14466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95" name="Google Shape;9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1647" y="3704204"/>
            <a:ext cx="916854" cy="14012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&#10;&#10;Description automatically generated" id="96" name="Google Shape;9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8014" y="3637807"/>
            <a:ext cx="953332" cy="1456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97" name="Google Shape;9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44437" y="3654352"/>
            <a:ext cx="953332" cy="1456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98" name="Google Shape;98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66076" y="3704204"/>
            <a:ext cx="916854" cy="14012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calendar&#10;&#10;Description automatically generated" id="99" name="Google Shape;99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92946" y="3654352"/>
            <a:ext cx="963524" cy="1472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alendar&#10;&#10;Description automatically generated" id="100" name="Google Shape;100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21639" y="3692300"/>
            <a:ext cx="932433" cy="14250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lendar&#10;&#10;Description automatically generated" id="101" name="Google Shape;101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551" y="2205093"/>
            <a:ext cx="819723" cy="11559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102" name="Google Shape;102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89846" y="2213509"/>
            <a:ext cx="819723" cy="11559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lendar&#10;&#10;Description automatically generated" id="103" name="Google Shape;103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516603" y="2213510"/>
            <a:ext cx="819724" cy="1155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alendar&#10;&#10;Description automatically generated" id="104" name="Google Shape;104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696880" y="2213511"/>
            <a:ext cx="819723" cy="1155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video game&#10;&#10;Description automatically generated with medium confidence" id="105" name="Google Shape;105;p5"/>
          <p:cNvPicPr preferRelativeResize="0"/>
          <p:nvPr/>
        </p:nvPicPr>
        <p:blipFill rotWithShape="1">
          <a:blip r:embed="rId14">
            <a:alphaModFix/>
          </a:blip>
          <a:srcRect b="0" l="3528" r="77783" t="0"/>
          <a:stretch/>
        </p:blipFill>
        <p:spPr>
          <a:xfrm>
            <a:off x="635701" y="938161"/>
            <a:ext cx="1544437" cy="11019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106" name="Google Shape;106;p5"/>
          <p:cNvPicPr preferRelativeResize="0"/>
          <p:nvPr/>
        </p:nvPicPr>
        <p:blipFill rotWithShape="1">
          <a:blip r:embed="rId15">
            <a:alphaModFix/>
          </a:blip>
          <a:srcRect b="24380" l="0" r="0" t="23429"/>
          <a:stretch/>
        </p:blipFill>
        <p:spPr>
          <a:xfrm>
            <a:off x="2598306" y="1606679"/>
            <a:ext cx="3891718" cy="2031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video game&#10;&#10;Description automatically generated with medium confidence" id="107" name="Google Shape;107;p5"/>
          <p:cNvPicPr preferRelativeResize="0"/>
          <p:nvPr/>
        </p:nvPicPr>
        <p:blipFill rotWithShape="1">
          <a:blip r:embed="rId14">
            <a:alphaModFix/>
          </a:blip>
          <a:srcRect b="0" l="28979" r="55116" t="0"/>
          <a:stretch/>
        </p:blipFill>
        <p:spPr>
          <a:xfrm>
            <a:off x="2149926" y="927820"/>
            <a:ext cx="1314450" cy="11019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video game&#10;&#10;Description automatically generated with medium confidence" id="108" name="Google Shape;108;p5"/>
          <p:cNvPicPr preferRelativeResize="0"/>
          <p:nvPr/>
        </p:nvPicPr>
        <p:blipFill rotWithShape="1">
          <a:blip r:embed="rId14">
            <a:alphaModFix/>
          </a:blip>
          <a:srcRect b="0" l="54385" r="29709" t="0"/>
          <a:stretch/>
        </p:blipFill>
        <p:spPr>
          <a:xfrm>
            <a:off x="5515792" y="1036372"/>
            <a:ext cx="1314450" cy="11019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video game&#10;&#10;Description automatically generated with medium confidence" id="109" name="Google Shape;109;p5"/>
          <p:cNvPicPr preferRelativeResize="0"/>
          <p:nvPr/>
        </p:nvPicPr>
        <p:blipFill rotWithShape="1">
          <a:blip r:embed="rId14">
            <a:alphaModFix/>
          </a:blip>
          <a:srcRect b="0" l="80656" r="3438" t="0"/>
          <a:stretch/>
        </p:blipFill>
        <p:spPr>
          <a:xfrm>
            <a:off x="6941676" y="1011784"/>
            <a:ext cx="1314450" cy="110197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5"/>
          <p:cNvSpPr txBox="1"/>
          <p:nvPr/>
        </p:nvSpPr>
        <p:spPr>
          <a:xfrm>
            <a:off x="246355" y="61345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b="0" lang="en-U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BETTER-FOR-YOU BRAND</a:t>
            </a:r>
            <a:br>
              <a:rPr b="0" lang="en-U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Built For The Mainstream Consumer</a:t>
            </a:r>
            <a:endParaRPr/>
          </a:p>
        </p:txBody>
      </p:sp>
      <p:grpSp>
        <p:nvGrpSpPr>
          <p:cNvPr id="111" name="Google Shape;111;p5"/>
          <p:cNvGrpSpPr/>
          <p:nvPr/>
        </p:nvGrpSpPr>
        <p:grpSpPr>
          <a:xfrm>
            <a:off x="5757599" y="2213509"/>
            <a:ext cx="3302850" cy="1241719"/>
            <a:chOff x="6241075" y="3138351"/>
            <a:chExt cx="2773152" cy="962820"/>
          </a:xfrm>
        </p:grpSpPr>
        <p:pic>
          <p:nvPicPr>
            <p:cNvPr descr="Application, calendar&#10;&#10;Description automatically generated" id="112" name="Google Shape;112;p5"/>
            <p:cNvPicPr preferRelativeResize="0"/>
            <p:nvPr/>
          </p:nvPicPr>
          <p:blipFill rotWithShape="1">
            <a:blip r:embed="rId16">
              <a:alphaModFix/>
            </a:blip>
            <a:srcRect b="0" l="7764" r="75877" t="0"/>
            <a:stretch/>
          </p:blipFill>
          <p:spPr>
            <a:xfrm>
              <a:off x="6241075" y="3138351"/>
              <a:ext cx="767485" cy="938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pplication, calendar&#10;&#10;Description automatically generated" id="113" name="Google Shape;113;p5"/>
            <p:cNvPicPr preferRelativeResize="0"/>
            <p:nvPr/>
          </p:nvPicPr>
          <p:blipFill rotWithShape="1">
            <a:blip r:embed="rId16">
              <a:alphaModFix/>
            </a:blip>
            <a:srcRect b="0" l="26762" r="59126" t="0"/>
            <a:stretch/>
          </p:blipFill>
          <p:spPr>
            <a:xfrm>
              <a:off x="6990052" y="3154428"/>
              <a:ext cx="662092" cy="938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pplication, calendar&#10;&#10;Description automatically generated" id="114" name="Google Shape;114;p5"/>
            <p:cNvPicPr preferRelativeResize="0"/>
            <p:nvPr/>
          </p:nvPicPr>
          <p:blipFill rotWithShape="1">
            <a:blip r:embed="rId16">
              <a:alphaModFix/>
            </a:blip>
            <a:srcRect b="0" l="43295" r="42593" t="0"/>
            <a:stretch/>
          </p:blipFill>
          <p:spPr>
            <a:xfrm>
              <a:off x="7627652" y="3162843"/>
              <a:ext cx="662092" cy="938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pplication, calendar&#10;&#10;Description automatically generated" id="115" name="Google Shape;115;p5"/>
            <p:cNvPicPr preferRelativeResize="0"/>
            <p:nvPr/>
          </p:nvPicPr>
          <p:blipFill rotWithShape="1">
            <a:blip r:embed="rId16">
              <a:alphaModFix/>
            </a:blip>
            <a:srcRect b="0" l="59421" r="24567" t="0"/>
            <a:stretch/>
          </p:blipFill>
          <p:spPr>
            <a:xfrm>
              <a:off x="8263071" y="3162843"/>
              <a:ext cx="751156" cy="93832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/>
          <p:nvPr/>
        </p:nvSpPr>
        <p:spPr>
          <a:xfrm>
            <a:off x="234964" y="1675893"/>
            <a:ext cx="2459815" cy="1576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Juniors 5-count boxes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Great for lunchboxes, the office and snacking on-the-go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100-110 calories  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SRP: $4.99-$5.99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rgbClr val="0F4A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 txBox="1"/>
          <p:nvPr/>
        </p:nvSpPr>
        <p:spPr>
          <a:xfrm>
            <a:off x="6397744" y="1545087"/>
            <a:ext cx="2459815" cy="1576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Big Box of Bites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Great for lunchboxes, the office and snacking on-the-go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100-110 calories  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SRP: $5.99 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rgbClr val="0F4A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"/>
          <p:cNvSpPr txBox="1"/>
          <p:nvPr/>
        </p:nvSpPr>
        <p:spPr>
          <a:xfrm>
            <a:off x="3294769" y="1626608"/>
            <a:ext cx="254435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1 POUNDER OF BITES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Great value for holiday – limited edition flavors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Srp: $12.99</a:t>
            </a:r>
            <a:endParaRPr b="1" sz="1200">
              <a:solidFill>
                <a:srgbClr val="0F4A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" name="Google Shape;124;p6"/>
          <p:cNvCxnSpPr/>
          <p:nvPr/>
        </p:nvCxnSpPr>
        <p:spPr>
          <a:xfrm>
            <a:off x="6169836" y="1661467"/>
            <a:ext cx="0" cy="2522765"/>
          </a:xfrm>
          <a:prstGeom prst="straightConnector1">
            <a:avLst/>
          </a:prstGeom>
          <a:noFill/>
          <a:ln cap="flat" cmpd="sng" w="9525">
            <a:solidFill>
              <a:srgbClr val="E7217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6"/>
          <p:cNvCxnSpPr/>
          <p:nvPr/>
        </p:nvCxnSpPr>
        <p:spPr>
          <a:xfrm>
            <a:off x="2964060" y="1661467"/>
            <a:ext cx="0" cy="2522765"/>
          </a:xfrm>
          <a:prstGeom prst="straightConnector1">
            <a:avLst/>
          </a:prstGeom>
          <a:noFill/>
          <a:ln cap="flat" cmpd="sng" w="9525">
            <a:solidFill>
              <a:srgbClr val="E72177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379" y="3017643"/>
            <a:ext cx="2538280" cy="92904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 txBox="1"/>
          <p:nvPr/>
        </p:nvSpPr>
        <p:spPr>
          <a:xfrm>
            <a:off x="537762" y="1226498"/>
            <a:ext cx="191821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F4A80"/>
                </a:solidFill>
                <a:latin typeface="Calibri"/>
                <a:ea typeface="Calibri"/>
                <a:cs typeface="Calibri"/>
                <a:sym typeface="Calibri"/>
              </a:rPr>
              <a:t>Lunchbox Ready</a:t>
            </a:r>
            <a:endParaRPr/>
          </a:p>
        </p:txBody>
      </p:sp>
      <p:sp>
        <p:nvSpPr>
          <p:cNvPr id="128" name="Google Shape;128;p6"/>
          <p:cNvSpPr txBox="1"/>
          <p:nvPr/>
        </p:nvSpPr>
        <p:spPr>
          <a:xfrm>
            <a:off x="6938647" y="1226498"/>
            <a:ext cx="142699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F4A80"/>
                </a:solidFill>
                <a:latin typeface="Calibri"/>
                <a:ea typeface="Calibri"/>
                <a:cs typeface="Calibri"/>
                <a:sym typeface="Calibri"/>
              </a:rPr>
              <a:t>Pantry Pack</a:t>
            </a:r>
            <a:endParaRPr/>
          </a:p>
        </p:txBody>
      </p:sp>
      <p:sp>
        <p:nvSpPr>
          <p:cNvPr id="129" name="Google Shape;129;p6"/>
          <p:cNvSpPr txBox="1"/>
          <p:nvPr/>
        </p:nvSpPr>
        <p:spPr>
          <a:xfrm>
            <a:off x="3489954" y="1258298"/>
            <a:ext cx="215398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F4A80"/>
                </a:solidFill>
                <a:latin typeface="Calibri"/>
                <a:ea typeface="Calibri"/>
                <a:cs typeface="Calibri"/>
                <a:sym typeface="Calibri"/>
              </a:rPr>
              <a:t>Snack Time Solved</a:t>
            </a:r>
            <a:endParaRPr/>
          </a:p>
        </p:txBody>
      </p:sp>
      <p:sp>
        <p:nvSpPr>
          <p:cNvPr id="130" name="Google Shape;130;p6"/>
          <p:cNvSpPr txBox="1"/>
          <p:nvPr/>
        </p:nvSpPr>
        <p:spPr>
          <a:xfrm>
            <a:off x="246355" y="61345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b="0" lang="en-U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NEW OFFERINGS</a:t>
            </a:r>
            <a:endParaRPr b="0" sz="2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1" name="Google Shape;131;p6"/>
          <p:cNvGrpSpPr/>
          <p:nvPr/>
        </p:nvGrpSpPr>
        <p:grpSpPr>
          <a:xfrm>
            <a:off x="6241075" y="3017643"/>
            <a:ext cx="2773152" cy="962820"/>
            <a:chOff x="6241075" y="3138351"/>
            <a:chExt cx="2773152" cy="962820"/>
          </a:xfrm>
        </p:grpSpPr>
        <p:pic>
          <p:nvPicPr>
            <p:cNvPr descr="Application, calendar&#10;&#10;Description automatically generated" id="132" name="Google Shape;132;p6"/>
            <p:cNvPicPr preferRelativeResize="0"/>
            <p:nvPr/>
          </p:nvPicPr>
          <p:blipFill rotWithShape="1">
            <a:blip r:embed="rId4">
              <a:alphaModFix/>
            </a:blip>
            <a:srcRect b="0" l="7764" r="75877" t="0"/>
            <a:stretch/>
          </p:blipFill>
          <p:spPr>
            <a:xfrm>
              <a:off x="6241075" y="3138351"/>
              <a:ext cx="767485" cy="938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pplication, calendar&#10;&#10;Description automatically generated" id="133" name="Google Shape;133;p6"/>
            <p:cNvPicPr preferRelativeResize="0"/>
            <p:nvPr/>
          </p:nvPicPr>
          <p:blipFill rotWithShape="1">
            <a:blip r:embed="rId4">
              <a:alphaModFix/>
            </a:blip>
            <a:srcRect b="0" l="26762" r="59126" t="0"/>
            <a:stretch/>
          </p:blipFill>
          <p:spPr>
            <a:xfrm>
              <a:off x="6990052" y="3154428"/>
              <a:ext cx="662092" cy="938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pplication, calendar&#10;&#10;Description automatically generated" id="134" name="Google Shape;134;p6"/>
            <p:cNvPicPr preferRelativeResize="0"/>
            <p:nvPr/>
          </p:nvPicPr>
          <p:blipFill rotWithShape="1">
            <a:blip r:embed="rId4">
              <a:alphaModFix/>
            </a:blip>
            <a:srcRect b="0" l="43295" r="42593" t="0"/>
            <a:stretch/>
          </p:blipFill>
          <p:spPr>
            <a:xfrm>
              <a:off x="7627652" y="3162843"/>
              <a:ext cx="662092" cy="938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pplication, calendar&#10;&#10;Description automatically generated" id="135" name="Google Shape;135;p6"/>
            <p:cNvPicPr preferRelativeResize="0"/>
            <p:nvPr/>
          </p:nvPicPr>
          <p:blipFill rotWithShape="1">
            <a:blip r:embed="rId4">
              <a:alphaModFix/>
            </a:blip>
            <a:srcRect b="0" l="59421" r="24567" t="0"/>
            <a:stretch/>
          </p:blipFill>
          <p:spPr>
            <a:xfrm>
              <a:off x="8263071" y="3162843"/>
              <a:ext cx="751156" cy="93832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6" name="Google Shape;13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885" y="4468186"/>
            <a:ext cx="1717408" cy="2086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37" name="Google Shape;137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43997" y="4152054"/>
            <a:ext cx="51560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38" name="Google Shape;138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2780" y="4108094"/>
            <a:ext cx="66501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con&#10;&#10;Description automatically generated" id="139" name="Google Shape;139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56474" y="4103984"/>
            <a:ext cx="364187" cy="2814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40" name="Google Shape;14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4784" y="4277502"/>
            <a:ext cx="900671" cy="3993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tableware, dishware&#10;&#10;Description automatically generated" id="141" name="Google Shape;141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0695" y="4710866"/>
            <a:ext cx="1021265" cy="2098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42" name="Google Shape;142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412829" y="4222394"/>
            <a:ext cx="660654" cy="4767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43" name="Google Shape;143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953315" y="4690174"/>
            <a:ext cx="1384126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alendar&#10;&#10;Description automatically generated" id="144" name="Google Shape;144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230436" y="3980463"/>
            <a:ext cx="977708" cy="7304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ganic Planet Pharmacy" id="145" name="Google Shape;145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952277" y="4296092"/>
            <a:ext cx="1115061" cy="2201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con&#10;&#10;Description automatically generated" id="146" name="Google Shape;146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36876" y="4205039"/>
            <a:ext cx="654558" cy="50582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/>
          <p:nvPr/>
        </p:nvSpPr>
        <p:spPr>
          <a:xfrm>
            <a:off x="6204986" y="1155782"/>
            <a:ext cx="838721" cy="729893"/>
          </a:xfrm>
          <a:prstGeom prst="irregularSeal1">
            <a:avLst/>
          </a:prstGeom>
          <a:solidFill>
            <a:srgbClr val="E7217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&#10;&#10;Description automatically generated" id="148" name="Google Shape;148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341551" y="1289496"/>
            <a:ext cx="597096" cy="407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489954" y="2723119"/>
            <a:ext cx="1199366" cy="1199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845669" y="2723119"/>
            <a:ext cx="1199367" cy="120499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/>
          <p:nvPr/>
        </p:nvSpPr>
        <p:spPr>
          <a:xfrm>
            <a:off x="5669172" y="3382834"/>
            <a:ext cx="339909" cy="338679"/>
          </a:xfrm>
          <a:prstGeom prst="ellipse">
            <a:avLst/>
          </a:prstGeom>
          <a:blipFill rotWithShape="1">
            <a:blip r:embed="rId17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6"/>
          <p:cNvSpPr/>
          <p:nvPr/>
        </p:nvSpPr>
        <p:spPr>
          <a:xfrm>
            <a:off x="4320838" y="3267053"/>
            <a:ext cx="361076" cy="333840"/>
          </a:xfrm>
          <a:prstGeom prst="ellipse">
            <a:avLst/>
          </a:prstGeom>
          <a:blipFill rotWithShape="1">
            <a:blip r:embed="rId18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" name="Google Shape;157;p7"/>
          <p:cNvGraphicFramePr/>
          <p:nvPr/>
        </p:nvGraphicFramePr>
        <p:xfrm>
          <a:off x="268614" y="1154176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{D3F241DD-D9D2-44AF-BD77-280B28E59FD7}</a:tableStyleId>
              </a:tblPr>
              <a:tblGrid>
                <a:gridCol w="1024750"/>
                <a:gridCol w="1108650"/>
                <a:gridCol w="1177950"/>
                <a:gridCol w="1178475"/>
                <a:gridCol w="1108125"/>
                <a:gridCol w="1108650"/>
                <a:gridCol w="900775"/>
                <a:gridCol w="1039375"/>
              </a:tblGrid>
              <a:tr h="13561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       </a:t>
                      </a:r>
                      <a:endParaRPr b="1" sz="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5375" marL="45375">
                    <a:lnT cap="flat" cmpd="sng" w="9525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Calibri"/>
                        <a:buNone/>
                      </a:pPr>
                      <a:r>
                        <a:t/>
                      </a:r>
                      <a:endParaRPr b="0" i="0" sz="3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Rule Breaker</a:t>
                      </a:r>
                      <a:endParaRPr b="0" i="0" sz="9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>
                    <a:lnT cap="flat" cmpd="sng" w="9525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Calibri"/>
                        <a:buNone/>
                      </a:pPr>
                      <a:r>
                        <a:t/>
                      </a:r>
                      <a:endParaRPr b="0" i="0" sz="3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Enjoy Life</a:t>
                      </a:r>
                      <a:endParaRPr b="0" i="0" sz="9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>
                    <a:lnT cap="flat" cmpd="sng" w="9525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Calibri"/>
                        <a:buNone/>
                      </a:pPr>
                      <a:r>
                        <a:t/>
                      </a:r>
                      <a:endParaRPr b="0" i="0" sz="3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Pamela’s</a:t>
                      </a:r>
                      <a:endParaRPr b="0" i="0" sz="9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>
                    <a:lnT cap="flat" cmpd="sng" w="9525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Calibri"/>
                        <a:buNone/>
                      </a:pPr>
                      <a:r>
                        <a:t/>
                      </a:r>
                      <a:endParaRPr b="0" i="0" sz="3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Home Free</a:t>
                      </a:r>
                      <a:endParaRPr b="0" i="0" sz="9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 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Calibri"/>
                        <a:buNone/>
                      </a:pPr>
                      <a:r>
                        <a:t/>
                      </a:r>
                      <a:endParaRPr b="0" i="0" sz="3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Simple Mills</a:t>
                      </a:r>
                      <a:endParaRPr b="0" i="0" sz="9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Calibri"/>
                        <a:buNone/>
                      </a:pPr>
                      <a:r>
                        <a:t/>
                      </a:r>
                      <a:endParaRPr b="0" i="0" sz="3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Partake</a:t>
                      </a:r>
                      <a:endParaRPr b="0" i="0" sz="8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Calibri"/>
                        <a:buNone/>
                      </a:pPr>
                      <a:r>
                        <a:t/>
                      </a:r>
                      <a:endParaRPr b="0" i="0" sz="3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Nature’s  Bakery</a:t>
                      </a:r>
                      <a:endParaRPr/>
                    </a:p>
                  </a:txBody>
                  <a:tcPr marT="0" marB="0" marR="45375" marL="45375">
                    <a:solidFill>
                      <a:srgbClr val="FFCC09"/>
                    </a:solidFill>
                  </a:tcPr>
                </a:tc>
              </a:tr>
              <a:tr h="424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Added </a:t>
                      </a:r>
                      <a:b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</a:b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Sugar grams*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E72177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4</a:t>
                      </a:r>
                      <a:endParaRPr b="0" i="0" sz="1600" u="none" cap="none" strike="noStrike">
                        <a:solidFill>
                          <a:srgbClr val="E72177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13.5</a:t>
                      </a:r>
                      <a:endParaRPr b="0" i="0" sz="16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23</a:t>
                      </a:r>
                      <a:endParaRPr b="0" i="0" sz="16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17</a:t>
                      </a:r>
                      <a:endParaRPr b="0" i="0" sz="16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13</a:t>
                      </a:r>
                      <a:endParaRPr b="0" i="0" sz="16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12</a:t>
                      </a:r>
                      <a:endParaRPr b="0" i="0" sz="16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16</a:t>
                      </a:r>
                      <a:endParaRPr b="0" i="0" sz="16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</a:tr>
              <a:tr h="424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Main Sweetener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E72177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Dates</a:t>
                      </a:r>
                      <a:endParaRPr b="0" i="0" sz="1100" u="none" cap="none" strike="noStrike">
                        <a:solidFill>
                          <a:srgbClr val="E72177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Brown Sugar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Sugar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Sugar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Coconut Sugar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Sugar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Cane Sugar Syrup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</a:tr>
              <a:tr h="474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Total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Sugar grams*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E72177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11</a:t>
                      </a:r>
                      <a:endParaRPr b="0" i="0" sz="1600" u="none" cap="none" strike="noStrike">
                        <a:solidFill>
                          <a:srgbClr val="E72177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23</a:t>
                      </a:r>
                      <a:endParaRPr b="0" i="0" sz="16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23</a:t>
                      </a:r>
                      <a:endParaRPr b="0" i="0" sz="16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19</a:t>
                      </a:r>
                      <a:endParaRPr b="0" i="0" sz="16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15</a:t>
                      </a:r>
                      <a:endParaRPr b="0" i="0" sz="16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14</a:t>
                      </a:r>
                      <a:endParaRPr b="0" i="0" sz="16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19</a:t>
                      </a:r>
                      <a:endParaRPr b="0" i="0" sz="16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</a:tr>
              <a:tr h="57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100"/>
                        <a:buFont typeface="Arial Narrow"/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First</a:t>
                      </a:r>
                      <a:b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</a:b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Ingredient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300" u="none" cap="none" strike="noStrike">
                          <a:solidFill>
                            <a:srgbClr val="E72177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Chickpeas</a:t>
                      </a:r>
                      <a:endParaRPr b="0" i="0" sz="1300" u="none" cap="none" strike="noStrike">
                        <a:solidFill>
                          <a:srgbClr val="E72177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Flour Blend </a:t>
                      </a:r>
                      <a:r>
                        <a:rPr b="0" i="0" lang="en-US" sz="8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(Brown Rice, Sorghum, Buckwheat)</a:t>
                      </a:r>
                      <a:endParaRPr b="0" i="0" sz="9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Organic cane sugar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GF Whole Oat Flour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Almonds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Flour Blend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Whole wheat Flour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</a:tr>
              <a:tr h="4841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Nut-free and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school safe</a:t>
                      </a:r>
                      <a:endParaRPr b="0" i="0" sz="11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600" u="none" cap="none" strike="noStrike">
                        <a:solidFill>
                          <a:srgbClr val="E72177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6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X</a:t>
                      </a:r>
                      <a:endParaRPr b="0" i="0" sz="32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6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X</a:t>
                      </a:r>
                      <a:endParaRPr b="0" i="0" sz="32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32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3200" u="none" cap="none" strike="noStrike">
                          <a:solidFill>
                            <a:srgbClr val="0070C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X</a:t>
                      </a:r>
                      <a:endParaRPr b="0" i="0" sz="3200" u="none" cap="none" strike="noStrike">
                        <a:solidFill>
                          <a:srgbClr val="0070C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0" marB="0" marR="45375" marL="45375" anchor="ctr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58" name="Google Shape;158;p7"/>
          <p:cNvSpPr txBox="1"/>
          <p:nvPr/>
        </p:nvSpPr>
        <p:spPr>
          <a:xfrm>
            <a:off x="7745616" y="4914890"/>
            <a:ext cx="1370741" cy="239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954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 Per 54 gram serving</a:t>
            </a:r>
            <a:endParaRPr/>
          </a:p>
        </p:txBody>
      </p:sp>
      <p:pic>
        <p:nvPicPr>
          <p:cNvPr descr="A picture containing food, clock&#10;&#10;Description automatically generated" id="159" name="Google Shape;15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7169" y="1771548"/>
            <a:ext cx="685709" cy="6857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food&#10;&#10;Description automatically generated" id="160" name="Google Shape;16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6675" y="1423181"/>
            <a:ext cx="989524" cy="9895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fruit&#10;&#10;Description automatically generated" id="161" name="Google Shape;16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1461" y="1353337"/>
            <a:ext cx="1097526" cy="10975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&#10;&#10;Description automatically generated" id="162" name="Google Shape;162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66964" y="1392691"/>
            <a:ext cx="1017746" cy="1017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&#10;&#10;Description automatically generated" id="163" name="Google Shape;163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37521" y="1363939"/>
            <a:ext cx="1097526" cy="10975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164" name="Google Shape;164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26487" y="4557653"/>
            <a:ext cx="254357" cy="2384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65" name="Google Shape;165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850857" y="4551565"/>
            <a:ext cx="259655" cy="2437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66" name="Google Shape;166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75699" y="4553191"/>
            <a:ext cx="259655" cy="24375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/>
          <p:nvPr/>
        </p:nvSpPr>
        <p:spPr>
          <a:xfrm rot="5400000">
            <a:off x="-592032" y="3004598"/>
            <a:ext cx="3791454" cy="41745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7"/>
          <p:cNvSpPr/>
          <p:nvPr/>
        </p:nvSpPr>
        <p:spPr>
          <a:xfrm rot="5400000">
            <a:off x="547118" y="2996649"/>
            <a:ext cx="3717675" cy="41745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7"/>
          <p:cNvSpPr/>
          <p:nvPr/>
        </p:nvSpPr>
        <p:spPr>
          <a:xfrm rot="5400000">
            <a:off x="1709969" y="2981487"/>
            <a:ext cx="3717675" cy="41744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7"/>
          <p:cNvSpPr/>
          <p:nvPr/>
        </p:nvSpPr>
        <p:spPr>
          <a:xfrm rot="5400000">
            <a:off x="2904604" y="2981487"/>
            <a:ext cx="3717675" cy="41744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7"/>
          <p:cNvSpPr/>
          <p:nvPr/>
        </p:nvSpPr>
        <p:spPr>
          <a:xfrm rot="5400000">
            <a:off x="3993002" y="3012303"/>
            <a:ext cx="3717675" cy="41744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7"/>
          <p:cNvSpPr/>
          <p:nvPr/>
        </p:nvSpPr>
        <p:spPr>
          <a:xfrm rot="5400000">
            <a:off x="6013546" y="2974484"/>
            <a:ext cx="3717675" cy="41744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/>
          <p:nvPr/>
        </p:nvSpPr>
        <p:spPr>
          <a:xfrm rot="5400000">
            <a:off x="5097582" y="3014954"/>
            <a:ext cx="3717675" cy="41744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7"/>
          <p:cNvSpPr/>
          <p:nvPr/>
        </p:nvSpPr>
        <p:spPr>
          <a:xfrm rot="5400000">
            <a:off x="7012403" y="3001272"/>
            <a:ext cx="3775052" cy="64324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7"/>
          <p:cNvSpPr/>
          <p:nvPr/>
        </p:nvSpPr>
        <p:spPr>
          <a:xfrm rot="5400000">
            <a:off x="-1626244" y="2989829"/>
            <a:ext cx="3791454" cy="57734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aphical user interface, website&#10;&#10;Description automatically generated" id="176" name="Google Shape;176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134955" y="1399672"/>
            <a:ext cx="548325" cy="1021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77" name="Google Shape;177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284574" y="4561102"/>
            <a:ext cx="259655" cy="24375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7"/>
          <p:cNvSpPr/>
          <p:nvPr/>
        </p:nvSpPr>
        <p:spPr>
          <a:xfrm>
            <a:off x="279890" y="2915168"/>
            <a:ext cx="8635508" cy="32284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279890" y="3816519"/>
            <a:ext cx="8635508" cy="32284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240615" y="4874528"/>
            <a:ext cx="8674783" cy="60446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7"/>
          <p:cNvSpPr/>
          <p:nvPr/>
        </p:nvSpPr>
        <p:spPr>
          <a:xfrm>
            <a:off x="250946" y="1122969"/>
            <a:ext cx="8635508" cy="62834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7"/>
          <p:cNvSpPr/>
          <p:nvPr/>
        </p:nvSpPr>
        <p:spPr>
          <a:xfrm>
            <a:off x="279890" y="3339127"/>
            <a:ext cx="8635508" cy="32284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279890" y="4397432"/>
            <a:ext cx="8635508" cy="32284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rot="-702987">
            <a:off x="1389068" y="1413469"/>
            <a:ext cx="928152" cy="928152"/>
          </a:xfrm>
          <a:prstGeom prst="rect">
            <a:avLst/>
          </a:prstGeom>
          <a:noFill/>
          <a:ln>
            <a:noFill/>
          </a:ln>
          <a:effectLst>
            <a:outerShdw blurRad="165100" sx="97000" rotWithShape="0" algn="ctr" dir="5400000" dist="76200" sy="97000">
              <a:schemeClr val="dk1">
                <a:alpha val="54901"/>
              </a:schemeClr>
            </a:outerShdw>
          </a:effectLst>
        </p:spPr>
      </p:pic>
      <p:sp>
        <p:nvSpPr>
          <p:cNvPr id="185" name="Google Shape;185;p7"/>
          <p:cNvSpPr/>
          <p:nvPr/>
        </p:nvSpPr>
        <p:spPr>
          <a:xfrm>
            <a:off x="250946" y="2481869"/>
            <a:ext cx="8635508" cy="62834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7"/>
          <p:cNvSpPr txBox="1"/>
          <p:nvPr/>
        </p:nvSpPr>
        <p:spPr>
          <a:xfrm>
            <a:off x="150469" y="126569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lang="en-U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HOW THE OTHER COOKIES CRUMBLE</a:t>
            </a:r>
            <a:br>
              <a:rPr lang="en-U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Look At Our Direct Competitors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/>
          <p:cNvSpPr txBox="1"/>
          <p:nvPr/>
        </p:nvSpPr>
        <p:spPr>
          <a:xfrm>
            <a:off x="9629481" y="1394392"/>
            <a:ext cx="184731" cy="239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 txBox="1"/>
          <p:nvPr/>
        </p:nvSpPr>
        <p:spPr>
          <a:xfrm>
            <a:off x="182161" y="314347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lang="en-U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CORE CONSUMERS</a:t>
            </a:r>
            <a:endParaRPr sz="2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, rectangle&#10;&#10;Description automatically generated" id="194" name="Google Shape;19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8"/>
          <p:cNvSpPr txBox="1"/>
          <p:nvPr/>
        </p:nvSpPr>
        <p:spPr>
          <a:xfrm>
            <a:off x="1303421" y="1476433"/>
            <a:ext cx="3352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Health- and sugar-conscious</a:t>
            </a:r>
            <a:endParaRPr/>
          </a:p>
        </p:txBody>
      </p:sp>
      <p:sp>
        <p:nvSpPr>
          <p:cNvPr id="196" name="Google Shape;196;p8"/>
          <p:cNvSpPr txBox="1"/>
          <p:nvPr/>
        </p:nvSpPr>
        <p:spPr>
          <a:xfrm>
            <a:off x="2449409" y="2731020"/>
            <a:ext cx="221086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Allergy-concerned</a:t>
            </a:r>
            <a:endParaRPr/>
          </a:p>
        </p:txBody>
      </p:sp>
      <p:sp>
        <p:nvSpPr>
          <p:cNvPr id="197" name="Google Shape;197;p8"/>
          <p:cNvSpPr txBox="1"/>
          <p:nvPr/>
        </p:nvSpPr>
        <p:spPr>
          <a:xfrm>
            <a:off x="1219800" y="4159762"/>
            <a:ext cx="38139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Plant Based/Vegetarian/Next Gen</a:t>
            </a:r>
            <a:endParaRPr/>
          </a:p>
        </p:txBody>
      </p:sp>
      <p:sp>
        <p:nvSpPr>
          <p:cNvPr id="198" name="Google Shape;198;p8"/>
          <p:cNvSpPr txBox="1"/>
          <p:nvPr/>
        </p:nvSpPr>
        <p:spPr>
          <a:xfrm>
            <a:off x="1303421" y="1755012"/>
            <a:ext cx="5024132" cy="683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Cookie consumption increased 25% during the pandemic.</a:t>
            </a:r>
            <a:r>
              <a:rPr baseline="30000"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At the same time, 42% of consumers want to reduce sugar intake.</a:t>
            </a:r>
            <a:r>
              <a:rPr baseline="30000" lang="en-US" sz="14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2">
              <a:solidFill>
                <a:srgbClr val="0F4A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8"/>
          <p:cNvSpPr txBox="1"/>
          <p:nvPr/>
        </p:nvSpPr>
        <p:spPr>
          <a:xfrm>
            <a:off x="2444505" y="3022104"/>
            <a:ext cx="6694589" cy="10529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85 million Americans have food allergies or buy for someone with food allergies.</a:t>
            </a:r>
            <a:r>
              <a:rPr baseline="30000"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Nuts are banned at schools.</a:t>
            </a:r>
            <a:endParaRPr baseline="30000"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68% of those allergy-concerned consumers trust smaller and allergen-friendly brands (68%) more than large brands.</a:t>
            </a:r>
            <a:r>
              <a:rPr baseline="30000"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8"/>
          <p:cNvSpPr txBox="1"/>
          <p:nvPr/>
        </p:nvSpPr>
        <p:spPr>
          <a:xfrm>
            <a:off x="1219800" y="4540309"/>
            <a:ext cx="6764871" cy="11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800"/>
              <a:buFont typeface="Arial"/>
              <a:buChar char="•"/>
            </a:pPr>
            <a:r>
              <a:rPr baseline="30000" lang="en-US" sz="18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Next Gen adults purchasing brands that meet their needs, different brands from parents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800"/>
              <a:buFont typeface="Arial"/>
              <a:buChar char="•"/>
            </a:pPr>
            <a:r>
              <a:rPr baseline="30000" lang="en-US" sz="18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Looking to explore plant based foods while not being vegan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F4A80"/>
              </a:buClr>
              <a:buSzPts val="1800"/>
              <a:buFont typeface="Arial"/>
              <a:buChar char="•"/>
            </a:pPr>
            <a:r>
              <a:rPr baseline="30000" lang="en-US" sz="18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More adults entering this space each year </a:t>
            </a:r>
            <a:endParaRPr/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baseline="30000" sz="1400">
              <a:solidFill>
                <a:srgbClr val="0F4A8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aseline="30000" sz="1400">
              <a:solidFill>
                <a:srgbClr val="0F4A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4183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2"/>
              <a:buFont typeface="Arial"/>
              <a:buNone/>
            </a:pPr>
            <a:r>
              <a:t/>
            </a:r>
            <a:endParaRPr sz="144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 txBox="1"/>
          <p:nvPr/>
        </p:nvSpPr>
        <p:spPr>
          <a:xfrm>
            <a:off x="124009" y="1040984"/>
            <a:ext cx="8912315" cy="332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Health- and sugar-conscious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E72177"/>
                </a:solidFill>
                <a:latin typeface="Calibri"/>
                <a:ea typeface="Calibri"/>
                <a:cs typeface="Calibri"/>
                <a:sym typeface="Calibri"/>
              </a:rPr>
              <a:t>Better-For-You products have grown double digits YOY (20%+) and expect to continue to grow </a:t>
            </a:r>
            <a:endParaRPr b="1" sz="1400">
              <a:solidFill>
                <a:srgbClr val="E7217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E72177"/>
                </a:solidFill>
                <a:latin typeface="Calibri"/>
                <a:ea typeface="Calibri"/>
                <a:cs typeface="Calibri"/>
                <a:sym typeface="Calibri"/>
              </a:rPr>
              <a:t>11.3% of US population is diagnosed and 23% of US population undiagnosed w diabetes – looking to purchase items lower in sugar</a:t>
            </a:r>
            <a:endParaRPr b="1" sz="1400">
              <a:solidFill>
                <a:srgbClr val="E7217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F4A8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Allergy-concerned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E72177"/>
                </a:solidFill>
                <a:latin typeface="Calibri"/>
                <a:ea typeface="Calibri"/>
                <a:cs typeface="Calibri"/>
                <a:sym typeface="Calibri"/>
              </a:rPr>
              <a:t>Free From Foods continue to grow at 21%+ rate YOY and expect to continue thru the next several years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E72177"/>
                </a:solidFill>
                <a:latin typeface="Calibri"/>
                <a:ea typeface="Calibri"/>
                <a:cs typeface="Calibri"/>
                <a:sym typeface="Calibri"/>
              </a:rPr>
              <a:t>Nuts are banned at most U.S. schools.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E7217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F4A80"/>
                </a:solidFill>
                <a:latin typeface="Arial"/>
                <a:ea typeface="Arial"/>
                <a:cs typeface="Arial"/>
                <a:sym typeface="Arial"/>
              </a:rPr>
              <a:t>Plant-curious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E72177"/>
              </a:buClr>
              <a:buSzPts val="1400"/>
              <a:buFont typeface="Arial"/>
              <a:buChar char="•"/>
            </a:pPr>
            <a:r>
              <a:rPr b="1" lang="en-US" sz="1400">
                <a:solidFill>
                  <a:srgbClr val="E72177"/>
                </a:solidFill>
                <a:latin typeface="Calibri"/>
                <a:ea typeface="Calibri"/>
                <a:cs typeface="Calibri"/>
                <a:sym typeface="Calibri"/>
              </a:rPr>
              <a:t>In 2020, 57 percent of all U.S. households purchased plant-based foods. The vast majority were not vegan or even vegetarian. Drivers: taste (52%), health (39%), environmental impact (13%), animal welfare (11%).</a:t>
            </a:r>
            <a:r>
              <a:rPr b="1" baseline="30000" lang="en-US" sz="1400">
                <a:solidFill>
                  <a:srgbClr val="E72177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E721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9"/>
          <p:cNvSpPr txBox="1"/>
          <p:nvPr/>
        </p:nvSpPr>
        <p:spPr>
          <a:xfrm>
            <a:off x="9629481" y="1394392"/>
            <a:ext cx="184731" cy="239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ollage of a person&#10;&#10;Description automatically generated with low confidence" id="208" name="Google Shape;20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67" y="3958167"/>
            <a:ext cx="4572000" cy="11853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llage of people&#10;&#10;Description automatically generated with low confidence" id="209" name="Google Shape;20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0167" y="3954780"/>
            <a:ext cx="4585063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9"/>
          <p:cNvSpPr txBox="1"/>
          <p:nvPr/>
        </p:nvSpPr>
        <p:spPr>
          <a:xfrm>
            <a:off x="182161" y="314347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lang="en-U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MARKET OPPORTUNITY</a:t>
            </a:r>
            <a:endParaRPr sz="2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2018-11-06T19:22:31Z</dcterms:created>
  <dc:creator>Jeff Canner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2018-11-06T00:00:00Z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2018-11-06T00:00:00Z</vt:filetime>
  </property>
</Properties>
</file>